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8"/>
  </p:notesMasterIdLst>
  <p:sldIdLst>
    <p:sldId id="347" r:id="rId2"/>
    <p:sldId id="353" r:id="rId3"/>
    <p:sldId id="335" r:id="rId4"/>
    <p:sldId id="336" r:id="rId5"/>
    <p:sldId id="322" r:id="rId6"/>
    <p:sldId id="326" r:id="rId7"/>
    <p:sldId id="261" r:id="rId8"/>
    <p:sldId id="337" r:id="rId9"/>
    <p:sldId id="314" r:id="rId10"/>
    <p:sldId id="348" r:id="rId11"/>
    <p:sldId id="379" r:id="rId12"/>
    <p:sldId id="377" r:id="rId13"/>
    <p:sldId id="380" r:id="rId14"/>
    <p:sldId id="378" r:id="rId15"/>
    <p:sldId id="381" r:id="rId16"/>
    <p:sldId id="349" r:id="rId17"/>
    <p:sldId id="350" r:id="rId18"/>
    <p:sldId id="339" r:id="rId19"/>
    <p:sldId id="361" r:id="rId20"/>
    <p:sldId id="364" r:id="rId21"/>
    <p:sldId id="363" r:id="rId22"/>
    <p:sldId id="365" r:id="rId23"/>
    <p:sldId id="382" r:id="rId24"/>
    <p:sldId id="383" r:id="rId25"/>
    <p:sldId id="384" r:id="rId26"/>
    <p:sldId id="385" r:id="rId27"/>
    <p:sldId id="386" r:id="rId28"/>
    <p:sldId id="387" r:id="rId29"/>
    <p:sldId id="388" r:id="rId30"/>
    <p:sldId id="389" r:id="rId31"/>
    <p:sldId id="390" r:id="rId32"/>
    <p:sldId id="391" r:id="rId33"/>
    <p:sldId id="340" r:id="rId34"/>
    <p:sldId id="278" r:id="rId35"/>
    <p:sldId id="375" r:id="rId36"/>
    <p:sldId id="343" r:id="rId37"/>
  </p:sldIdLst>
  <p:sldSz cx="12192000" cy="6858000"/>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9" userDrawn="1">
          <p15:clr>
            <a:srgbClr val="A4A3A4"/>
          </p15:clr>
        </p15:guide>
        <p15:guide id="2" pos="55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2AC"/>
    <a:srgbClr val="568D11"/>
    <a:srgbClr val="0F8FEF"/>
    <a:srgbClr val="407434"/>
    <a:srgbClr val="4AA44A"/>
    <a:srgbClr val="0F97C7"/>
    <a:srgbClr val="019DD5"/>
    <a:srgbClr val="85AD32"/>
    <a:srgbClr val="009D8C"/>
    <a:srgbClr val="0094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119" autoAdjust="0"/>
  </p:normalViewPr>
  <p:slideViewPr>
    <p:cSldViewPr snapToGrid="0" showGuides="1">
      <p:cViewPr varScale="1">
        <p:scale>
          <a:sx n="82" d="100"/>
          <a:sy n="82" d="100"/>
        </p:scale>
        <p:origin x="691" y="72"/>
      </p:cViewPr>
      <p:guideLst>
        <p:guide orient="horz" pos="1049"/>
        <p:guide pos="5541"/>
      </p:guideLst>
    </p:cSldViewPr>
  </p:slideViewPr>
  <p:notesTextViewPr>
    <p:cViewPr>
      <p:scale>
        <a:sx n="66" d="100"/>
        <a:sy n="66"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gs" Target="tags/tag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D3007C-0BBF-4CAD-B02F-7664B804665F}" type="datetimeFigureOut">
              <a:rPr lang="zh-CN" altLang="en-US" smtClean="0"/>
              <a:t>2023/12/25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27DC7C-EA85-41EA-BE8E-3BC04B9579C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00" dirty="0">
                <a:solidFill>
                  <a:srgbClr val="1D2129"/>
                </a:solidFill>
                <a:latin typeface="PingFangSC-Regular"/>
              </a:rPr>
              <a:t>在</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a</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b</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数据集的正常行人和分心行人的敏感距离</a:t>
            </a:r>
            <a:r>
              <a:rPr lang="en-US" altLang="zh-CN" sz="1000" b="0" i="0" dirty="0">
                <a:solidFill>
                  <a:srgbClr val="1D2129"/>
                </a:solidFill>
                <a:effectLst/>
                <a:latin typeface="PingFangSC-Regular"/>
              </a:rPr>
              <a:t>PDF</a:t>
            </a:r>
            <a:r>
              <a:rPr lang="zh-CN" altLang="en-US" sz="1000" b="0" i="0" dirty="0">
                <a:solidFill>
                  <a:srgbClr val="1D2129"/>
                </a:solidFill>
                <a:effectLst/>
                <a:latin typeface="PingFangSC-Regular"/>
              </a:rPr>
              <a:t>。在（</a:t>
            </a:r>
            <a:r>
              <a:rPr lang="en-US" altLang="zh-CN" sz="1000" b="0" i="0" dirty="0">
                <a:solidFill>
                  <a:srgbClr val="1D2129"/>
                </a:solidFill>
                <a:effectLst/>
                <a:latin typeface="PingFangSC-Regular"/>
              </a:rPr>
              <a:t>c</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d</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数据集下，转向角与敏感距离之间的负线性关系。</a:t>
            </a:r>
            <a:endParaRPr lang="zh-CN" altLang="en-US" sz="100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11</a:t>
            </a:fld>
            <a:endParaRPr lang="zh-CN" altLang="en-US"/>
          </a:p>
        </p:txBody>
      </p:sp>
    </p:spTree>
    <p:extLst>
      <p:ext uri="{BB962C8B-B14F-4D97-AF65-F5344CB8AC3E}">
        <p14:creationId xmlns:p14="http://schemas.microsoft.com/office/powerpoint/2010/main" val="2155124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00" dirty="0">
                <a:solidFill>
                  <a:srgbClr val="1D2129"/>
                </a:solidFill>
                <a:latin typeface="PingFangSC-Regular"/>
              </a:rPr>
              <a:t>在</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a</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b</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数据集的正常行人和分心行人的敏感距离</a:t>
            </a:r>
            <a:r>
              <a:rPr lang="en-US" altLang="zh-CN" sz="1000" b="0" i="0" dirty="0">
                <a:solidFill>
                  <a:srgbClr val="1D2129"/>
                </a:solidFill>
                <a:effectLst/>
                <a:latin typeface="PingFangSC-Regular"/>
              </a:rPr>
              <a:t>PDF</a:t>
            </a:r>
            <a:r>
              <a:rPr lang="zh-CN" altLang="en-US" sz="1000" b="0" i="0" dirty="0">
                <a:solidFill>
                  <a:srgbClr val="1D2129"/>
                </a:solidFill>
                <a:effectLst/>
                <a:latin typeface="PingFangSC-Regular"/>
              </a:rPr>
              <a:t>。在（</a:t>
            </a:r>
            <a:r>
              <a:rPr lang="en-US" altLang="zh-CN" sz="1000" b="0" i="0" dirty="0">
                <a:solidFill>
                  <a:srgbClr val="1D2129"/>
                </a:solidFill>
                <a:effectLst/>
                <a:latin typeface="PingFangSC-Regular"/>
              </a:rPr>
              <a:t>c</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d</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数据集下，转向角与敏感距离之间的负线性关系。</a:t>
            </a:r>
            <a:endParaRPr lang="zh-CN" altLang="en-US" sz="100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12</a:t>
            </a:fld>
            <a:endParaRPr lang="zh-CN" altLang="en-US"/>
          </a:p>
        </p:txBody>
      </p:sp>
    </p:spTree>
    <p:extLst>
      <p:ext uri="{BB962C8B-B14F-4D97-AF65-F5344CB8AC3E}">
        <p14:creationId xmlns:p14="http://schemas.microsoft.com/office/powerpoint/2010/main" val="3932558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00" dirty="0">
                <a:solidFill>
                  <a:srgbClr val="1D2129"/>
                </a:solidFill>
                <a:latin typeface="PingFangSC-Regular"/>
              </a:rPr>
              <a:t>在</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a</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b</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数据集的正常行人和分心行人的敏感距离</a:t>
            </a:r>
            <a:r>
              <a:rPr lang="en-US" altLang="zh-CN" sz="1000" b="0" i="0" dirty="0">
                <a:solidFill>
                  <a:srgbClr val="1D2129"/>
                </a:solidFill>
                <a:effectLst/>
                <a:latin typeface="PingFangSC-Regular"/>
              </a:rPr>
              <a:t>PDF</a:t>
            </a:r>
            <a:r>
              <a:rPr lang="zh-CN" altLang="en-US" sz="1000" b="0" i="0" dirty="0">
                <a:solidFill>
                  <a:srgbClr val="1D2129"/>
                </a:solidFill>
                <a:effectLst/>
                <a:latin typeface="PingFangSC-Regular"/>
              </a:rPr>
              <a:t>。在（</a:t>
            </a:r>
            <a:r>
              <a:rPr lang="en-US" altLang="zh-CN" sz="1000" b="0" i="0" dirty="0">
                <a:solidFill>
                  <a:srgbClr val="1D2129"/>
                </a:solidFill>
                <a:effectLst/>
                <a:latin typeface="PingFangSC-Regular"/>
              </a:rPr>
              <a:t>c</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d</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数据集下，转向角与敏感距离之间的负线性关系。</a:t>
            </a:r>
            <a:endParaRPr lang="zh-CN" altLang="en-US" sz="100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13</a:t>
            </a:fld>
            <a:endParaRPr lang="zh-CN" altLang="en-US"/>
          </a:p>
        </p:txBody>
      </p:sp>
    </p:spTree>
    <p:extLst>
      <p:ext uri="{BB962C8B-B14F-4D97-AF65-F5344CB8AC3E}">
        <p14:creationId xmlns:p14="http://schemas.microsoft.com/office/powerpoint/2010/main" val="5732853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dirty="0">
                <a:solidFill>
                  <a:srgbClr val="1D2129"/>
                </a:solidFill>
                <a:effectLst/>
                <a:latin typeface="PingFangSC-Regular"/>
              </a:rPr>
              <a:t>当行人和</a:t>
            </a:r>
            <a:r>
              <a:rPr lang="en-US" altLang="zh-CN" sz="1200" b="0" i="0" dirty="0">
                <a:solidFill>
                  <a:srgbClr val="1D2129"/>
                </a:solidFill>
                <a:effectLst/>
                <a:latin typeface="PingFangSC-Regular"/>
              </a:rPr>
              <a:t>AV</a:t>
            </a:r>
            <a:r>
              <a:rPr lang="zh-CN" altLang="en-US" sz="1200" b="0" i="0" dirty="0">
                <a:solidFill>
                  <a:srgbClr val="1D2129"/>
                </a:solidFill>
                <a:effectLst/>
                <a:latin typeface="PingFangSC-Regular"/>
              </a:rPr>
              <a:t>之间的距离小于约</a:t>
            </a:r>
            <a:r>
              <a:rPr lang="en-US" altLang="zh-CN" sz="1200" b="0" i="0" dirty="0">
                <a:solidFill>
                  <a:srgbClr val="1D2129"/>
                </a:solidFill>
                <a:effectLst/>
                <a:latin typeface="PingFangSC-Regular"/>
              </a:rPr>
              <a:t>13</a:t>
            </a:r>
            <a:r>
              <a:rPr lang="zh-CN" altLang="en-US" sz="1200" b="0" i="0" dirty="0">
                <a:solidFill>
                  <a:srgbClr val="1D2129"/>
                </a:solidFill>
                <a:effectLst/>
                <a:latin typeface="PingFangSC-Regular"/>
              </a:rPr>
              <a:t>米时，在</a:t>
            </a:r>
            <a:r>
              <a:rPr lang="en-US" altLang="zh-CN" sz="1200" b="0" i="0" dirty="0">
                <a:solidFill>
                  <a:srgbClr val="1D2129"/>
                </a:solidFill>
                <a:effectLst/>
                <a:latin typeface="PingFangSC-Regular"/>
              </a:rPr>
              <a:t>II</a:t>
            </a:r>
            <a:r>
              <a:rPr lang="zh-CN" altLang="en-US" sz="1200" b="0" i="0">
                <a:solidFill>
                  <a:srgbClr val="1D2129"/>
                </a:solidFill>
                <a:effectLst/>
                <a:latin typeface="PingFangSC-Regular"/>
              </a:rPr>
              <a:t>型声明中，碰撞时间更长。这意味着参与者感知到更高的交叉安全水平，从而缩短了决策时间。其次，更具防御性的减速会导致行驶速度提前降低，这可以更好地表明车辆的屈服行为。这也反映在第二类减速期间较慢的交叉速度的结果上。</a:t>
            </a:r>
            <a:endParaRPr lang="zh-CN" altLang="en-US" sz="100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14</a:t>
            </a:fld>
            <a:endParaRPr lang="zh-CN" altLang="en-US"/>
          </a:p>
        </p:txBody>
      </p:sp>
    </p:spTree>
    <p:extLst>
      <p:ext uri="{BB962C8B-B14F-4D97-AF65-F5344CB8AC3E}">
        <p14:creationId xmlns:p14="http://schemas.microsoft.com/office/powerpoint/2010/main" val="23442618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00" dirty="0">
                <a:solidFill>
                  <a:srgbClr val="1D2129"/>
                </a:solidFill>
                <a:latin typeface="PingFangSC-Regular"/>
              </a:rPr>
              <a:t>在</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a</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b</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数据集的正常行人和分心行人的敏感距离</a:t>
            </a:r>
            <a:r>
              <a:rPr lang="en-US" altLang="zh-CN" sz="1000" b="0" i="0" dirty="0">
                <a:solidFill>
                  <a:srgbClr val="1D2129"/>
                </a:solidFill>
                <a:effectLst/>
                <a:latin typeface="PingFangSC-Regular"/>
              </a:rPr>
              <a:t>PDF</a:t>
            </a:r>
            <a:r>
              <a:rPr lang="zh-CN" altLang="en-US" sz="1000" b="0" i="0" dirty="0">
                <a:solidFill>
                  <a:srgbClr val="1D2129"/>
                </a:solidFill>
                <a:effectLst/>
                <a:latin typeface="PingFangSC-Regular"/>
              </a:rPr>
              <a:t>。在（</a:t>
            </a:r>
            <a:r>
              <a:rPr lang="en-US" altLang="zh-CN" sz="1000" b="0" i="0" dirty="0">
                <a:solidFill>
                  <a:srgbClr val="1D2129"/>
                </a:solidFill>
                <a:effectLst/>
                <a:latin typeface="PingFangSC-Regular"/>
              </a:rPr>
              <a:t>c</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d</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数据集下，转向角与敏感距离之间的负线性关系。</a:t>
            </a:r>
            <a:endParaRPr lang="zh-CN" altLang="en-US" sz="100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15</a:t>
            </a:fld>
            <a:endParaRPr lang="zh-CN" altLang="en-US"/>
          </a:p>
        </p:txBody>
      </p:sp>
    </p:spTree>
    <p:extLst>
      <p:ext uri="{BB962C8B-B14F-4D97-AF65-F5344CB8AC3E}">
        <p14:creationId xmlns:p14="http://schemas.microsoft.com/office/powerpoint/2010/main" val="29895497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b="0" i="0" baseline="0" dirty="0">
                <a:solidFill>
                  <a:srgbClr val="1D2129"/>
                </a:solidFill>
                <a:effectLst/>
                <a:latin typeface="PingFangSC-Regular"/>
              </a:rPr>
              <a:t>(a)</a:t>
            </a:r>
            <a:r>
              <a:rPr lang="zh-CN" altLang="en-US" sz="2800" b="0" i="0" baseline="0" dirty="0">
                <a:solidFill>
                  <a:srgbClr val="1D2129"/>
                </a:solidFill>
                <a:effectLst/>
                <a:latin typeface="PingFangSC-Regular"/>
              </a:rPr>
              <a:t>平均速度正态拟合。</a:t>
            </a:r>
            <a:r>
              <a:rPr lang="en-US" altLang="zh-CN" sz="2800" b="0" i="0" baseline="0" dirty="0">
                <a:solidFill>
                  <a:srgbClr val="1D2129"/>
                </a:solidFill>
                <a:effectLst/>
                <a:latin typeface="PingFangSC-Regular"/>
              </a:rPr>
              <a:t>(b)</a:t>
            </a:r>
            <a:r>
              <a:rPr lang="zh-CN" altLang="en-US" sz="2800" b="0" i="0" baseline="0" dirty="0">
                <a:solidFill>
                  <a:srgbClr val="1D2129"/>
                </a:solidFill>
                <a:effectLst/>
                <a:latin typeface="PingFangSC-Regular"/>
              </a:rPr>
              <a:t>瞬时速度</a:t>
            </a:r>
            <a:r>
              <a:rPr lang="en-US" altLang="zh-CN" sz="2800" b="0" i="0" baseline="0" dirty="0">
                <a:solidFill>
                  <a:srgbClr val="1D2129"/>
                </a:solidFill>
                <a:effectLst/>
                <a:latin typeface="PingFangSC-Regular"/>
              </a:rPr>
              <a:t>(</a:t>
            </a:r>
            <a:r>
              <a:rPr lang="zh-CN" altLang="en-US" sz="2800" b="0" i="0" baseline="0" dirty="0">
                <a:solidFill>
                  <a:srgbClr val="1D2129"/>
                </a:solidFill>
                <a:effectLst/>
                <a:latin typeface="PingFangSC-Regular"/>
              </a:rPr>
              <a:t>每帧</a:t>
            </a:r>
            <a:r>
              <a:rPr lang="en-US" altLang="zh-CN" sz="2800" b="0" i="0" baseline="0" dirty="0">
                <a:solidFill>
                  <a:srgbClr val="1D2129"/>
                </a:solidFill>
                <a:effectLst/>
                <a:latin typeface="PingFangSC-Regular"/>
              </a:rPr>
              <a:t>)</a:t>
            </a:r>
            <a:r>
              <a:rPr lang="zh-CN" altLang="en-US" sz="2800" b="0" i="0" baseline="0" dirty="0">
                <a:solidFill>
                  <a:srgbClr val="1D2129"/>
                </a:solidFill>
                <a:effectLst/>
                <a:latin typeface="PingFangSC-Regular"/>
              </a:rPr>
              <a:t>的正常拟合。</a:t>
            </a:r>
            <a:r>
              <a:rPr lang="en-US" altLang="zh-CN" sz="2800" b="0" i="0" baseline="0" dirty="0">
                <a:solidFill>
                  <a:srgbClr val="1D2129"/>
                </a:solidFill>
                <a:effectLst/>
                <a:latin typeface="PingFangSC-Regular"/>
              </a:rPr>
              <a:t>(c)</a:t>
            </a:r>
            <a:r>
              <a:rPr lang="zh-CN" altLang="en-US" sz="2800" b="0" i="0" baseline="0" dirty="0">
                <a:solidFill>
                  <a:srgbClr val="1D2129"/>
                </a:solidFill>
                <a:effectLst/>
                <a:latin typeface="PingFangSC-Regular"/>
              </a:rPr>
              <a:t>作用下平均速度的演化过程“正常”和“前沿”条件和</a:t>
            </a:r>
            <a:r>
              <a:rPr lang="en-US" altLang="zh-CN" sz="2800" b="0" i="0" baseline="0" dirty="0">
                <a:solidFill>
                  <a:srgbClr val="1D2129"/>
                </a:solidFill>
                <a:effectLst/>
                <a:latin typeface="PingFangSC-Regular"/>
              </a:rPr>
              <a:t>(e)</a:t>
            </a:r>
            <a:r>
              <a:rPr lang="zh-CN" altLang="en-US" sz="2800" b="0" i="0" baseline="0" dirty="0">
                <a:solidFill>
                  <a:srgbClr val="1D2129"/>
                </a:solidFill>
                <a:effectLst/>
                <a:latin typeface="PingFangSC-Regular"/>
              </a:rPr>
              <a:t>自然条件。</a:t>
            </a:r>
            <a:r>
              <a:rPr lang="en-US" altLang="zh-CN" sz="2800" b="0" i="0" baseline="0" dirty="0">
                <a:solidFill>
                  <a:srgbClr val="1D2129"/>
                </a:solidFill>
                <a:effectLst/>
                <a:latin typeface="PingFangSC-Regular"/>
              </a:rPr>
              <a:t>(d)</a:t>
            </a:r>
            <a:r>
              <a:rPr lang="zh-CN" altLang="en-US" sz="2800" b="0" i="0" baseline="0" dirty="0">
                <a:solidFill>
                  <a:srgbClr val="1D2129"/>
                </a:solidFill>
                <a:effectLst/>
                <a:latin typeface="PingFangSC-Regular"/>
              </a:rPr>
              <a:t>下相互作用过程中</a:t>
            </a:r>
            <a:r>
              <a:rPr lang="en-US" altLang="zh-CN" sz="2800" b="0" i="0" baseline="0" dirty="0" err="1">
                <a:solidFill>
                  <a:srgbClr val="1D2129"/>
                </a:solidFill>
                <a:effectLst/>
                <a:latin typeface="PingFangSC-Regular"/>
              </a:rPr>
              <a:t>Yamori</a:t>
            </a:r>
            <a:r>
              <a:rPr lang="zh-CN" altLang="en-US" sz="2800" b="0" i="0" baseline="0" dirty="0">
                <a:solidFill>
                  <a:srgbClr val="1D2129"/>
                </a:solidFill>
                <a:effectLst/>
                <a:latin typeface="PingFangSC-Regular"/>
              </a:rPr>
              <a:t>波段指数的演化过程“正常”和“前沿”条件以及</a:t>
            </a:r>
            <a:r>
              <a:rPr lang="en-US" altLang="zh-CN" sz="2800" b="0" i="0" baseline="0" dirty="0">
                <a:solidFill>
                  <a:srgbClr val="1D2129"/>
                </a:solidFill>
                <a:effectLst/>
                <a:latin typeface="PingFangSC-Regular"/>
              </a:rPr>
              <a:t>(f)</a:t>
            </a:r>
            <a:r>
              <a:rPr lang="zh-CN" altLang="en-US" sz="2800" b="0" i="0" baseline="0" dirty="0">
                <a:solidFill>
                  <a:srgbClr val="1D2129"/>
                </a:solidFill>
                <a:effectLst/>
                <a:latin typeface="PingFangSC-Regular"/>
              </a:rPr>
              <a:t>自然条件。注意粗线表示</a:t>
            </a:r>
            <a:r>
              <a:rPr lang="en-US" altLang="zh-CN" sz="2800" b="0" i="0" baseline="0" dirty="0" err="1">
                <a:solidFill>
                  <a:srgbClr val="1D2129"/>
                </a:solidFill>
                <a:effectLst/>
                <a:latin typeface="PingFangSC-Regular"/>
              </a:rPr>
              <a:t>AAv</a:t>
            </a:r>
            <a:r>
              <a:rPr lang="en-US" altLang="zh-CN" sz="2800" b="0" i="0" baseline="0" dirty="0">
                <a:solidFill>
                  <a:srgbClr val="1D2129"/>
                </a:solidFill>
                <a:effectLst/>
                <a:latin typeface="PingFangSC-Regular"/>
              </a:rPr>
              <a:t>(</a:t>
            </a:r>
            <a:r>
              <a:rPr lang="zh-CN" altLang="en-US" sz="2800" b="0" i="0" baseline="0" dirty="0">
                <a:solidFill>
                  <a:srgbClr val="1D2129"/>
                </a:solidFill>
                <a:effectLst/>
                <a:latin typeface="PingFangSC-Regular"/>
              </a:rPr>
              <a:t>邻域平均</a:t>
            </a:r>
            <a:r>
              <a:rPr lang="en-US" altLang="zh-CN" sz="2800" b="0" i="0" baseline="0" dirty="0">
                <a:solidFill>
                  <a:srgbClr val="1D2129"/>
                </a:solidFill>
                <a:effectLst/>
                <a:latin typeface="PingFangSC-Regular"/>
              </a:rPr>
              <a:t>)</a:t>
            </a:r>
            <a:r>
              <a:rPr lang="zh-CN" altLang="en-US" sz="2800" b="0" i="0" baseline="0" dirty="0">
                <a:solidFill>
                  <a:srgbClr val="1D2129"/>
                </a:solidFill>
                <a:effectLst/>
                <a:latin typeface="PingFangSC-Regular"/>
              </a:rPr>
              <a:t>平滑处理后的结果，细线表示原始数据。不同颜色的“之前”、“期间”、“之后”和“离开”区域反映了行人互动的不同阶段。</a:t>
            </a:r>
            <a:endParaRPr lang="zh-CN" altLang="en-US" sz="2800" baseline="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16</a:t>
            </a:fld>
            <a:endParaRPr lang="zh-CN" altLang="en-US"/>
          </a:p>
        </p:txBody>
      </p:sp>
    </p:spTree>
    <p:extLst>
      <p:ext uri="{BB962C8B-B14F-4D97-AF65-F5344CB8AC3E}">
        <p14:creationId xmlns:p14="http://schemas.microsoft.com/office/powerpoint/2010/main" val="6155486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b="0" i="0" baseline="0" dirty="0">
                <a:solidFill>
                  <a:srgbClr val="1D2129"/>
                </a:solidFill>
                <a:effectLst/>
                <a:latin typeface="PingFangSC-Regular"/>
              </a:rPr>
              <a:t>(a)</a:t>
            </a:r>
            <a:r>
              <a:rPr lang="zh-CN" altLang="en-US" sz="2800" b="0" i="0" baseline="0" dirty="0">
                <a:solidFill>
                  <a:srgbClr val="1D2129"/>
                </a:solidFill>
                <a:effectLst/>
                <a:latin typeface="PingFangSC-Regular"/>
              </a:rPr>
              <a:t>平均速度正态拟合。</a:t>
            </a:r>
            <a:r>
              <a:rPr lang="en-US" altLang="zh-CN" sz="2800" b="0" i="0" baseline="0" dirty="0">
                <a:solidFill>
                  <a:srgbClr val="1D2129"/>
                </a:solidFill>
                <a:effectLst/>
                <a:latin typeface="PingFangSC-Regular"/>
              </a:rPr>
              <a:t>(b)</a:t>
            </a:r>
            <a:r>
              <a:rPr lang="zh-CN" altLang="en-US" sz="2800" b="0" i="0" baseline="0" dirty="0">
                <a:solidFill>
                  <a:srgbClr val="1D2129"/>
                </a:solidFill>
                <a:effectLst/>
                <a:latin typeface="PingFangSC-Regular"/>
              </a:rPr>
              <a:t>瞬时速度</a:t>
            </a:r>
            <a:r>
              <a:rPr lang="en-US" altLang="zh-CN" sz="2800" b="0" i="0" baseline="0" dirty="0">
                <a:solidFill>
                  <a:srgbClr val="1D2129"/>
                </a:solidFill>
                <a:effectLst/>
                <a:latin typeface="PingFangSC-Regular"/>
              </a:rPr>
              <a:t>(</a:t>
            </a:r>
            <a:r>
              <a:rPr lang="zh-CN" altLang="en-US" sz="2800" b="0" i="0" baseline="0" dirty="0">
                <a:solidFill>
                  <a:srgbClr val="1D2129"/>
                </a:solidFill>
                <a:effectLst/>
                <a:latin typeface="PingFangSC-Regular"/>
              </a:rPr>
              <a:t>每帧</a:t>
            </a:r>
            <a:r>
              <a:rPr lang="en-US" altLang="zh-CN" sz="2800" b="0" i="0" baseline="0" dirty="0">
                <a:solidFill>
                  <a:srgbClr val="1D2129"/>
                </a:solidFill>
                <a:effectLst/>
                <a:latin typeface="PingFangSC-Regular"/>
              </a:rPr>
              <a:t>)</a:t>
            </a:r>
            <a:r>
              <a:rPr lang="zh-CN" altLang="en-US" sz="2800" b="0" i="0" baseline="0" dirty="0">
                <a:solidFill>
                  <a:srgbClr val="1D2129"/>
                </a:solidFill>
                <a:effectLst/>
                <a:latin typeface="PingFangSC-Regular"/>
              </a:rPr>
              <a:t>的正常拟合。</a:t>
            </a:r>
            <a:r>
              <a:rPr lang="en-US" altLang="zh-CN" sz="2800" b="0" i="0" baseline="0" dirty="0">
                <a:solidFill>
                  <a:srgbClr val="1D2129"/>
                </a:solidFill>
                <a:effectLst/>
                <a:latin typeface="PingFangSC-Regular"/>
              </a:rPr>
              <a:t>(c)</a:t>
            </a:r>
            <a:r>
              <a:rPr lang="zh-CN" altLang="en-US" sz="2800" b="0" i="0" baseline="0" dirty="0">
                <a:solidFill>
                  <a:srgbClr val="1D2129"/>
                </a:solidFill>
                <a:effectLst/>
                <a:latin typeface="PingFangSC-Regular"/>
              </a:rPr>
              <a:t>作用下平均速度的演化过程“正常”和“前沿”条件和</a:t>
            </a:r>
            <a:r>
              <a:rPr lang="en-US" altLang="zh-CN" sz="2800" b="0" i="0" baseline="0" dirty="0">
                <a:solidFill>
                  <a:srgbClr val="1D2129"/>
                </a:solidFill>
                <a:effectLst/>
                <a:latin typeface="PingFangSC-Regular"/>
              </a:rPr>
              <a:t>(e)</a:t>
            </a:r>
            <a:r>
              <a:rPr lang="zh-CN" altLang="en-US" sz="2800" b="0" i="0" baseline="0" dirty="0">
                <a:solidFill>
                  <a:srgbClr val="1D2129"/>
                </a:solidFill>
                <a:effectLst/>
                <a:latin typeface="PingFangSC-Regular"/>
              </a:rPr>
              <a:t>自然条件。</a:t>
            </a:r>
            <a:r>
              <a:rPr lang="en-US" altLang="zh-CN" sz="2800" b="0" i="0" baseline="0" dirty="0">
                <a:solidFill>
                  <a:srgbClr val="1D2129"/>
                </a:solidFill>
                <a:effectLst/>
                <a:latin typeface="PingFangSC-Regular"/>
              </a:rPr>
              <a:t>(d)</a:t>
            </a:r>
            <a:r>
              <a:rPr lang="zh-CN" altLang="en-US" sz="2800" b="0" i="0" baseline="0" dirty="0">
                <a:solidFill>
                  <a:srgbClr val="1D2129"/>
                </a:solidFill>
                <a:effectLst/>
                <a:latin typeface="PingFangSC-Regular"/>
              </a:rPr>
              <a:t>下相互作用过程中</a:t>
            </a:r>
            <a:r>
              <a:rPr lang="en-US" altLang="zh-CN" sz="2800" b="0" i="0" baseline="0" dirty="0" err="1">
                <a:solidFill>
                  <a:srgbClr val="1D2129"/>
                </a:solidFill>
                <a:effectLst/>
                <a:latin typeface="PingFangSC-Regular"/>
              </a:rPr>
              <a:t>Yamori</a:t>
            </a:r>
            <a:r>
              <a:rPr lang="zh-CN" altLang="en-US" sz="2800" b="0" i="0" baseline="0" dirty="0">
                <a:solidFill>
                  <a:srgbClr val="1D2129"/>
                </a:solidFill>
                <a:effectLst/>
                <a:latin typeface="PingFangSC-Regular"/>
              </a:rPr>
              <a:t>波段指数的演化过程“正常”和“前沿”条件以及</a:t>
            </a:r>
            <a:r>
              <a:rPr lang="en-US" altLang="zh-CN" sz="2800" b="0" i="0" baseline="0" dirty="0">
                <a:solidFill>
                  <a:srgbClr val="1D2129"/>
                </a:solidFill>
                <a:effectLst/>
                <a:latin typeface="PingFangSC-Regular"/>
              </a:rPr>
              <a:t>(f)</a:t>
            </a:r>
            <a:r>
              <a:rPr lang="zh-CN" altLang="en-US" sz="2800" b="0" i="0" baseline="0" dirty="0">
                <a:solidFill>
                  <a:srgbClr val="1D2129"/>
                </a:solidFill>
                <a:effectLst/>
                <a:latin typeface="PingFangSC-Regular"/>
              </a:rPr>
              <a:t>自然条件。注意粗线表示</a:t>
            </a:r>
            <a:r>
              <a:rPr lang="en-US" altLang="zh-CN" sz="2800" b="0" i="0" baseline="0" dirty="0" err="1">
                <a:solidFill>
                  <a:srgbClr val="1D2129"/>
                </a:solidFill>
                <a:effectLst/>
                <a:latin typeface="PingFangSC-Regular"/>
              </a:rPr>
              <a:t>AAv</a:t>
            </a:r>
            <a:r>
              <a:rPr lang="en-US" altLang="zh-CN" sz="2800" b="0" i="0" baseline="0" dirty="0">
                <a:solidFill>
                  <a:srgbClr val="1D2129"/>
                </a:solidFill>
                <a:effectLst/>
                <a:latin typeface="PingFangSC-Regular"/>
              </a:rPr>
              <a:t>(</a:t>
            </a:r>
            <a:r>
              <a:rPr lang="zh-CN" altLang="en-US" sz="2800" b="0" i="0" baseline="0" dirty="0">
                <a:solidFill>
                  <a:srgbClr val="1D2129"/>
                </a:solidFill>
                <a:effectLst/>
                <a:latin typeface="PingFangSC-Regular"/>
              </a:rPr>
              <a:t>邻域平均</a:t>
            </a:r>
            <a:r>
              <a:rPr lang="en-US" altLang="zh-CN" sz="2800" b="0" i="0" baseline="0" dirty="0">
                <a:solidFill>
                  <a:srgbClr val="1D2129"/>
                </a:solidFill>
                <a:effectLst/>
                <a:latin typeface="PingFangSC-Regular"/>
              </a:rPr>
              <a:t>)</a:t>
            </a:r>
            <a:r>
              <a:rPr lang="zh-CN" altLang="en-US" sz="2800" b="0" i="0" baseline="0" dirty="0">
                <a:solidFill>
                  <a:srgbClr val="1D2129"/>
                </a:solidFill>
                <a:effectLst/>
                <a:latin typeface="PingFangSC-Regular"/>
              </a:rPr>
              <a:t>平滑处理后的结果，细线表示原始数据。不同颜色的“之前”、“期间”、“之后”和“离开”区域反映了行人互动的不同阶段。</a:t>
            </a:r>
            <a:endParaRPr lang="en-US" altLang="zh-CN" sz="2800" b="0" i="0" baseline="0" dirty="0">
              <a:solidFill>
                <a:srgbClr val="1D2129"/>
              </a:solidFill>
              <a:effectLst/>
              <a:latin typeface="PingFangSC-Regular"/>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4000" b="0" i="0" dirty="0">
                <a:solidFill>
                  <a:srgbClr val="1D2129"/>
                </a:solidFill>
                <a:effectLst/>
                <a:latin typeface="PingFangSC-Regular"/>
              </a:rPr>
              <a:t>由于</a:t>
            </a:r>
            <a:r>
              <a:rPr lang="en-US" altLang="zh-CN" sz="4000" b="0" i="0" dirty="0">
                <a:solidFill>
                  <a:srgbClr val="1D2129"/>
                </a:solidFill>
                <a:effectLst/>
                <a:latin typeface="PingFangSC-Regular"/>
              </a:rPr>
              <a:t>NMA</a:t>
            </a:r>
            <a:r>
              <a:rPr lang="zh-CN" altLang="en-US" sz="4000" b="0" i="0" dirty="0">
                <a:solidFill>
                  <a:srgbClr val="1D2129"/>
                </a:solidFill>
                <a:effectLst/>
                <a:latin typeface="PingFangSC-Regular"/>
              </a:rPr>
              <a:t>数据集中只有两个人，无法获得多个行人的速度和阶数参数的动态演化过程。因此</a:t>
            </a:r>
            <a:endParaRPr lang="zh-CN" altLang="en-US" sz="2800" baseline="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17</a:t>
            </a:fld>
            <a:endParaRPr lang="zh-CN" altLang="en-US"/>
          </a:p>
        </p:txBody>
      </p:sp>
    </p:spTree>
    <p:extLst>
      <p:ext uri="{BB962C8B-B14F-4D97-AF65-F5344CB8AC3E}">
        <p14:creationId xmlns:p14="http://schemas.microsoft.com/office/powerpoint/2010/main" val="35443825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19</a:t>
            </a:fld>
            <a:endParaRPr lang="zh-CN" altLang="en-US"/>
          </a:p>
        </p:txBody>
      </p:sp>
    </p:spTree>
    <p:extLst>
      <p:ext uri="{BB962C8B-B14F-4D97-AF65-F5344CB8AC3E}">
        <p14:creationId xmlns:p14="http://schemas.microsoft.com/office/powerpoint/2010/main" val="23747900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20</a:t>
            </a:fld>
            <a:endParaRPr lang="zh-CN" altLang="en-US"/>
          </a:p>
        </p:txBody>
      </p:sp>
    </p:spTree>
    <p:extLst>
      <p:ext uri="{BB962C8B-B14F-4D97-AF65-F5344CB8AC3E}">
        <p14:creationId xmlns:p14="http://schemas.microsoft.com/office/powerpoint/2010/main" val="2524334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21</a:t>
            </a:fld>
            <a:endParaRPr lang="zh-CN" altLang="en-US"/>
          </a:p>
        </p:txBody>
      </p:sp>
    </p:spTree>
    <p:extLst>
      <p:ext uri="{BB962C8B-B14F-4D97-AF65-F5344CB8AC3E}">
        <p14:creationId xmlns:p14="http://schemas.microsoft.com/office/powerpoint/2010/main" val="3335846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22</a:t>
            </a:fld>
            <a:endParaRPr lang="zh-CN" altLang="en-US"/>
          </a:p>
        </p:txBody>
      </p:sp>
    </p:spTree>
    <p:extLst>
      <p:ext uri="{BB962C8B-B14F-4D97-AF65-F5344CB8AC3E}">
        <p14:creationId xmlns:p14="http://schemas.microsoft.com/office/powerpoint/2010/main" val="29855705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23</a:t>
            </a:fld>
            <a:endParaRPr lang="zh-CN" altLang="en-US"/>
          </a:p>
        </p:txBody>
      </p:sp>
    </p:spTree>
    <p:extLst>
      <p:ext uri="{BB962C8B-B14F-4D97-AF65-F5344CB8AC3E}">
        <p14:creationId xmlns:p14="http://schemas.microsoft.com/office/powerpoint/2010/main" val="2373848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24</a:t>
            </a:fld>
            <a:endParaRPr lang="zh-CN" altLang="en-US"/>
          </a:p>
        </p:txBody>
      </p:sp>
    </p:spTree>
    <p:extLst>
      <p:ext uri="{BB962C8B-B14F-4D97-AF65-F5344CB8AC3E}">
        <p14:creationId xmlns:p14="http://schemas.microsoft.com/office/powerpoint/2010/main" val="3314704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25</a:t>
            </a:fld>
            <a:endParaRPr lang="zh-CN" altLang="en-US"/>
          </a:p>
        </p:txBody>
      </p:sp>
    </p:spTree>
    <p:extLst>
      <p:ext uri="{BB962C8B-B14F-4D97-AF65-F5344CB8AC3E}">
        <p14:creationId xmlns:p14="http://schemas.microsoft.com/office/powerpoint/2010/main" val="2697276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26</a:t>
            </a:fld>
            <a:endParaRPr lang="zh-CN" altLang="en-US"/>
          </a:p>
        </p:txBody>
      </p:sp>
    </p:spTree>
    <p:extLst>
      <p:ext uri="{BB962C8B-B14F-4D97-AF65-F5344CB8AC3E}">
        <p14:creationId xmlns:p14="http://schemas.microsoft.com/office/powerpoint/2010/main" val="20001376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27</a:t>
            </a:fld>
            <a:endParaRPr lang="zh-CN" altLang="en-US"/>
          </a:p>
        </p:txBody>
      </p:sp>
    </p:spTree>
    <p:extLst>
      <p:ext uri="{BB962C8B-B14F-4D97-AF65-F5344CB8AC3E}">
        <p14:creationId xmlns:p14="http://schemas.microsoft.com/office/powerpoint/2010/main" val="40520940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28</a:t>
            </a:fld>
            <a:endParaRPr lang="zh-CN" altLang="en-US"/>
          </a:p>
        </p:txBody>
      </p:sp>
    </p:spTree>
    <p:extLst>
      <p:ext uri="{BB962C8B-B14F-4D97-AF65-F5344CB8AC3E}">
        <p14:creationId xmlns:p14="http://schemas.microsoft.com/office/powerpoint/2010/main" val="16545996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29</a:t>
            </a:fld>
            <a:endParaRPr lang="zh-CN" altLang="en-US"/>
          </a:p>
        </p:txBody>
      </p:sp>
    </p:spTree>
    <p:extLst>
      <p:ext uri="{BB962C8B-B14F-4D97-AF65-F5344CB8AC3E}">
        <p14:creationId xmlns:p14="http://schemas.microsoft.com/office/powerpoint/2010/main" val="27374192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30</a:t>
            </a:fld>
            <a:endParaRPr lang="zh-CN" altLang="en-US"/>
          </a:p>
        </p:txBody>
      </p:sp>
    </p:spTree>
    <p:extLst>
      <p:ext uri="{BB962C8B-B14F-4D97-AF65-F5344CB8AC3E}">
        <p14:creationId xmlns:p14="http://schemas.microsoft.com/office/powerpoint/2010/main" val="3474395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4</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31</a:t>
            </a:fld>
            <a:endParaRPr lang="zh-CN" altLang="en-US"/>
          </a:p>
        </p:txBody>
      </p:sp>
    </p:spTree>
    <p:extLst>
      <p:ext uri="{BB962C8B-B14F-4D97-AF65-F5344CB8AC3E}">
        <p14:creationId xmlns:p14="http://schemas.microsoft.com/office/powerpoint/2010/main" val="8335396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32</a:t>
            </a:fld>
            <a:endParaRPr lang="zh-CN" altLang="en-US"/>
          </a:p>
        </p:txBody>
      </p:sp>
    </p:spTree>
    <p:extLst>
      <p:ext uri="{BB962C8B-B14F-4D97-AF65-F5344CB8AC3E}">
        <p14:creationId xmlns:p14="http://schemas.microsoft.com/office/powerpoint/2010/main" val="22847252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33</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34</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35</a:t>
            </a:fld>
            <a:endParaRPr lang="zh-CN" altLang="en-US"/>
          </a:p>
        </p:txBody>
      </p:sp>
    </p:spTree>
    <p:extLst>
      <p:ext uri="{BB962C8B-B14F-4D97-AF65-F5344CB8AC3E}">
        <p14:creationId xmlns:p14="http://schemas.microsoft.com/office/powerpoint/2010/main" val="151533003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36</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7DC7C-EA85-41EA-BE8E-3BC04B9579CE}" type="slidenum">
              <a:rPr lang="zh-CN" altLang="en-US" smtClean="0"/>
              <a:t>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000" dirty="0">
                <a:solidFill>
                  <a:srgbClr val="1D2129"/>
                </a:solidFill>
                <a:latin typeface="PingFangSC-Regular"/>
              </a:rPr>
              <a:t>在</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a</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b</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数据集的正常行人和分心行人的敏感距离</a:t>
            </a:r>
            <a:r>
              <a:rPr lang="en-US" altLang="zh-CN" sz="1000" b="0" i="0" dirty="0">
                <a:solidFill>
                  <a:srgbClr val="1D2129"/>
                </a:solidFill>
                <a:effectLst/>
                <a:latin typeface="PingFangSC-Regular"/>
              </a:rPr>
              <a:t>PDF</a:t>
            </a:r>
            <a:r>
              <a:rPr lang="zh-CN" altLang="en-US" sz="1000" b="0" i="0" dirty="0">
                <a:solidFill>
                  <a:srgbClr val="1D2129"/>
                </a:solidFill>
                <a:effectLst/>
                <a:latin typeface="PingFangSC-Regular"/>
              </a:rPr>
              <a:t>。在（</a:t>
            </a:r>
            <a:r>
              <a:rPr lang="en-US" altLang="zh-CN" sz="1000" b="0" i="0" dirty="0">
                <a:solidFill>
                  <a:srgbClr val="1D2129"/>
                </a:solidFill>
                <a:effectLst/>
                <a:latin typeface="PingFangSC-Regular"/>
              </a:rPr>
              <a:t>c</a:t>
            </a:r>
            <a:r>
              <a:rPr lang="zh-CN" altLang="en-US" sz="1000" b="0" i="0" dirty="0">
                <a:solidFill>
                  <a:srgbClr val="1D2129"/>
                </a:solidFill>
                <a:effectLst/>
                <a:latin typeface="PingFangSC-Regular"/>
              </a:rPr>
              <a:t>）“分心”数据集和（</a:t>
            </a:r>
            <a:r>
              <a:rPr lang="en-US" altLang="zh-CN" sz="1000" b="0" i="0" dirty="0">
                <a:solidFill>
                  <a:srgbClr val="1D2129"/>
                </a:solidFill>
                <a:effectLst/>
                <a:latin typeface="PingFangSC-Regular"/>
              </a:rPr>
              <a:t>d</a:t>
            </a:r>
            <a:r>
              <a:rPr lang="zh-CN" altLang="en-US" sz="1000" b="0" i="0" dirty="0">
                <a:solidFill>
                  <a:srgbClr val="1D2129"/>
                </a:solidFill>
                <a:effectLst/>
                <a:latin typeface="PingFangSC-Regular"/>
              </a:rPr>
              <a:t>）</a:t>
            </a:r>
            <a:r>
              <a:rPr lang="en-US" altLang="zh-CN" sz="1000" b="0" i="0" dirty="0">
                <a:solidFill>
                  <a:srgbClr val="1D2129"/>
                </a:solidFill>
                <a:effectLst/>
                <a:latin typeface="PingFangSC-Regular"/>
              </a:rPr>
              <a:t>NMA</a:t>
            </a:r>
            <a:r>
              <a:rPr lang="zh-CN" altLang="en-US" sz="1000" b="0" i="0" dirty="0">
                <a:solidFill>
                  <a:srgbClr val="1D2129"/>
                </a:solidFill>
                <a:effectLst/>
                <a:latin typeface="PingFangSC-Regular"/>
              </a:rPr>
              <a:t>数据集下，转向角与敏感距离之间的负线性关系。</a:t>
            </a:r>
            <a:endParaRPr lang="zh-CN" altLang="en-US" sz="1000" dirty="0"/>
          </a:p>
        </p:txBody>
      </p:sp>
      <p:sp>
        <p:nvSpPr>
          <p:cNvPr id="4" name="灯片编号占位符 3"/>
          <p:cNvSpPr>
            <a:spLocks noGrp="1"/>
          </p:cNvSpPr>
          <p:nvPr>
            <p:ph type="sldNum" sz="quarter" idx="10"/>
          </p:nvPr>
        </p:nvSpPr>
        <p:spPr/>
        <p:txBody>
          <a:bodyPr/>
          <a:lstStyle/>
          <a:p>
            <a:fld id="{8927DC7C-EA85-41EA-BE8E-3BC04B9579CE}" type="slidenum">
              <a:rPr lang="zh-CN" altLang="en-US" smtClean="0"/>
              <a:t>10</a:t>
            </a:fld>
            <a:endParaRPr lang="zh-CN" altLang="en-US"/>
          </a:p>
        </p:txBody>
      </p:sp>
    </p:spTree>
    <p:extLst>
      <p:ext uri="{BB962C8B-B14F-4D97-AF65-F5344CB8AC3E}">
        <p14:creationId xmlns:p14="http://schemas.microsoft.com/office/powerpoint/2010/main" val="20902917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绪论2">
    <p:spTree>
      <p:nvGrpSpPr>
        <p:cNvPr id="1" name=""/>
        <p:cNvGrpSpPr/>
        <p:nvPr/>
      </p:nvGrpSpPr>
      <p:grpSpPr>
        <a:xfrm>
          <a:off x="0" y="0"/>
          <a:ext cx="0" cy="0"/>
          <a:chOff x="0" y="0"/>
          <a:chExt cx="0" cy="0"/>
        </a:xfrm>
      </p:grpSpPr>
      <p:sp>
        <p:nvSpPr>
          <p:cNvPr id="7" name="矩形 6"/>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五边形 15"/>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graphicFrame>
        <p:nvGraphicFramePr>
          <p:cNvPr id="31" name="表格 30"/>
          <p:cNvGraphicFramePr>
            <a:graphicFrameLocks noGrp="1"/>
          </p:cNvGraphicFramePr>
          <p:nvPr userDrawn="1">
            <p:extLst>
              <p:ext uri="{D42A27DB-BD31-4B8C-83A1-F6EECF244321}">
                <p14:modId xmlns:p14="http://schemas.microsoft.com/office/powerpoint/2010/main" val="3805244707"/>
              </p:ext>
            </p:extLst>
          </p:nvPr>
        </p:nvGraphicFramePr>
        <p:xfrm>
          <a:off x="-338" y="1268760"/>
          <a:ext cx="1691680" cy="3168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研究方法</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结果分析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总结展望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pSp>
        <p:nvGrpSpPr>
          <p:cNvPr id="32" name="组合 31"/>
          <p:cNvGrpSpPr/>
          <p:nvPr userDrawn="1"/>
        </p:nvGrpSpPr>
        <p:grpSpPr>
          <a:xfrm>
            <a:off x="0" y="1272662"/>
            <a:ext cx="1691680" cy="788186"/>
            <a:chOff x="0" y="1272662"/>
            <a:chExt cx="1691680" cy="788186"/>
          </a:xfrm>
        </p:grpSpPr>
        <p:sp>
          <p:nvSpPr>
            <p:cNvPr id="33" name="矩形 32"/>
            <p:cNvSpPr/>
            <p:nvPr userDrawn="1"/>
          </p:nvSpPr>
          <p:spPr>
            <a:xfrm>
              <a:off x="0" y="1272662"/>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文献综述</a:t>
              </a:r>
            </a:p>
          </p:txBody>
        </p:sp>
        <p:sp>
          <p:nvSpPr>
            <p:cNvPr id="34" name="等腰三角形 33"/>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5" name="图片 14" descr="C:\Users\Administrator\Desktop\宁波大学图片\0000.png0000"/>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界定与表征">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五边形 8"/>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graphicFrame>
        <p:nvGraphicFramePr>
          <p:cNvPr id="16" name="表格 15"/>
          <p:cNvGraphicFramePr>
            <a:graphicFrameLocks noGrp="1"/>
          </p:cNvGraphicFramePr>
          <p:nvPr userDrawn="1">
            <p:extLst>
              <p:ext uri="{D42A27DB-BD31-4B8C-83A1-F6EECF244321}">
                <p14:modId xmlns:p14="http://schemas.microsoft.com/office/powerpoint/2010/main" val="2453470806"/>
              </p:ext>
            </p:extLst>
          </p:nvPr>
        </p:nvGraphicFramePr>
        <p:xfrm>
          <a:off x="0" y="1268760"/>
          <a:ext cx="1691680" cy="3207296"/>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831296">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结果分析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总结展望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pSp>
        <p:nvGrpSpPr>
          <p:cNvPr id="17" name="组合 16"/>
          <p:cNvGrpSpPr/>
          <p:nvPr userDrawn="1"/>
        </p:nvGrpSpPr>
        <p:grpSpPr>
          <a:xfrm>
            <a:off x="0" y="1272662"/>
            <a:ext cx="1691680" cy="788186"/>
            <a:chOff x="0" y="1272662"/>
            <a:chExt cx="1691680" cy="788186"/>
          </a:xfrm>
        </p:grpSpPr>
        <p:sp>
          <p:nvSpPr>
            <p:cNvPr id="18" name="矩形 17"/>
            <p:cNvSpPr/>
            <p:nvPr userDrawn="1"/>
          </p:nvSpPr>
          <p:spPr>
            <a:xfrm>
              <a:off x="0" y="1272662"/>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文献综述</a:t>
              </a:r>
            </a:p>
          </p:txBody>
        </p:sp>
        <p:sp>
          <p:nvSpPr>
            <p:cNvPr id="19" name="等腰三角形 18"/>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userDrawn="1"/>
        </p:nvGrpSpPr>
        <p:grpSpPr>
          <a:xfrm>
            <a:off x="3668" y="2079006"/>
            <a:ext cx="1691680" cy="788186"/>
            <a:chOff x="0" y="1272662"/>
            <a:chExt cx="1691680" cy="788186"/>
          </a:xfrm>
          <a:solidFill>
            <a:srgbClr val="0070C0"/>
          </a:solidFill>
        </p:grpSpPr>
        <p:sp>
          <p:nvSpPr>
            <p:cNvPr id="28" name="矩形 27"/>
            <p:cNvSpPr/>
            <p:nvPr userDrawn="1"/>
          </p:nvSpPr>
          <p:spPr>
            <a:xfrm>
              <a:off x="0" y="1272662"/>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研究方法</a:t>
              </a:r>
            </a:p>
          </p:txBody>
        </p:sp>
        <p:sp>
          <p:nvSpPr>
            <p:cNvPr id="29" name="等腰三角形 28"/>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descr="C:\Users\Administrator\Desktop\宁波大学图片\0000.png0000">
            <a:extLst>
              <a:ext uri="{FF2B5EF4-FFF2-40B4-BE49-F238E27FC236}">
                <a16:creationId xmlns:a16="http://schemas.microsoft.com/office/drawing/2014/main" id="{FA784263-07B6-9B7F-8C64-C5C1B7E29FC5}"/>
              </a:ext>
            </a:extLst>
          </p:cNvPr>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合理交通结构">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5" name="表格 24"/>
          <p:cNvGraphicFramePr>
            <a:graphicFrameLocks noGrp="1"/>
          </p:cNvGraphicFramePr>
          <p:nvPr userDrawn="1">
            <p:extLst>
              <p:ext uri="{D42A27DB-BD31-4B8C-83A1-F6EECF244321}">
                <p14:modId xmlns:p14="http://schemas.microsoft.com/office/powerpoint/2010/main" val="2960755759"/>
              </p:ext>
            </p:extLst>
          </p:nvPr>
        </p:nvGraphicFramePr>
        <p:xfrm>
          <a:off x="0" y="1268760"/>
          <a:ext cx="1691680" cy="3168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文献综述</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总结展望</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28" name="矩形 27"/>
          <p:cNvSpPr/>
          <p:nvPr userDrawn="1"/>
        </p:nvSpPr>
        <p:spPr>
          <a:xfrm>
            <a:off x="0" y="2064750"/>
            <a:ext cx="1691680" cy="78818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研究方法</a:t>
            </a:r>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五边形 8"/>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sp>
        <p:nvSpPr>
          <p:cNvPr id="12" name="等腰三角形 11"/>
          <p:cNvSpPr/>
          <p:nvPr userDrawn="1"/>
        </p:nvSpPr>
        <p:spPr>
          <a:xfrm rot="16200000">
            <a:off x="1547664" y="3174235"/>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userDrawn="1"/>
        </p:nvGrpSpPr>
        <p:grpSpPr>
          <a:xfrm>
            <a:off x="0" y="2852936"/>
            <a:ext cx="1691680" cy="788186"/>
            <a:chOff x="0" y="1272662"/>
            <a:chExt cx="1691680" cy="788186"/>
          </a:xfrm>
        </p:grpSpPr>
        <p:sp>
          <p:nvSpPr>
            <p:cNvPr id="11" name="矩形 10"/>
            <p:cNvSpPr/>
            <p:nvPr userDrawn="1"/>
          </p:nvSpPr>
          <p:spPr>
            <a:xfrm>
              <a:off x="0" y="1272662"/>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结果分析</a:t>
              </a:r>
            </a:p>
          </p:txBody>
        </p:sp>
        <p:sp>
          <p:nvSpPr>
            <p:cNvPr id="13" name="等腰三角形 12"/>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pic>
        <p:nvPicPr>
          <p:cNvPr id="3" name="图片 2" descr="C:\Users\Administrator\Desktop\宁波大学图片\0000.png0000">
            <a:extLst>
              <a:ext uri="{FF2B5EF4-FFF2-40B4-BE49-F238E27FC236}">
                <a16:creationId xmlns:a16="http://schemas.microsoft.com/office/drawing/2014/main" id="{68E6233A-BF7E-E0C1-7CD0-5A9757121AB7}"/>
              </a:ext>
            </a:extLst>
          </p:cNvPr>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影响因素辨识">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5" name="表格 24"/>
          <p:cNvGraphicFramePr>
            <a:graphicFrameLocks noGrp="1"/>
          </p:cNvGraphicFramePr>
          <p:nvPr userDrawn="1">
            <p:extLst>
              <p:ext uri="{D42A27DB-BD31-4B8C-83A1-F6EECF244321}">
                <p14:modId xmlns:p14="http://schemas.microsoft.com/office/powerpoint/2010/main" val="1358767781"/>
              </p:ext>
            </p:extLst>
          </p:nvPr>
        </p:nvGraphicFramePr>
        <p:xfrm>
          <a:off x="0" y="1268760"/>
          <a:ext cx="1691680" cy="3168000"/>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文献综述</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792000">
                <a:tc>
                  <a:txBody>
                    <a:bodyPr/>
                    <a:lstStyle/>
                    <a:p>
                      <a:pPr algn="ctr"/>
                      <a:endParaRPr lang="zh-CN" altLang="en-US"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结果分析</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rgbClr val="F2F2F2"/>
                    </a:solidFill>
                  </a:tcPr>
                </a:tc>
                <a:extLst>
                  <a:ext uri="{0D108BD9-81ED-4DB2-BD59-A6C34878D82A}">
                    <a16:rowId xmlns:a16="http://schemas.microsoft.com/office/drawing/2014/main" val="10002"/>
                  </a:ext>
                </a:extLst>
              </a:tr>
              <a:tr h="792000">
                <a:tc>
                  <a:txBody>
                    <a:bodyPr/>
                    <a:lstStyle/>
                    <a:p>
                      <a:pPr algn="ctr"/>
                      <a:endParaRPr lang="zh-CN" altLang="en-US" sz="1600" dirty="0">
                        <a:solidFill>
                          <a:schemeClr val="bg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28" name="矩形 27"/>
          <p:cNvSpPr/>
          <p:nvPr userDrawn="1"/>
        </p:nvSpPr>
        <p:spPr>
          <a:xfrm>
            <a:off x="0" y="2064750"/>
            <a:ext cx="1691680" cy="76735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研究方法</a:t>
            </a:r>
          </a:p>
        </p:txBody>
      </p:sp>
      <p:sp>
        <p:nvSpPr>
          <p:cNvPr id="9" name="五边形 8"/>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sp>
        <p:nvSpPr>
          <p:cNvPr id="10" name="等腰三角形 9"/>
          <p:cNvSpPr/>
          <p:nvPr userDrawn="1"/>
        </p:nvSpPr>
        <p:spPr>
          <a:xfrm rot="16200000">
            <a:off x="1547664" y="3948935"/>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userDrawn="1"/>
        </p:nvGrpSpPr>
        <p:grpSpPr>
          <a:xfrm>
            <a:off x="0" y="3654304"/>
            <a:ext cx="1691680" cy="788186"/>
            <a:chOff x="0" y="1272662"/>
            <a:chExt cx="1691680" cy="788186"/>
          </a:xfrm>
        </p:grpSpPr>
        <p:sp>
          <p:nvSpPr>
            <p:cNvPr id="12" name="矩形 11"/>
            <p:cNvSpPr/>
            <p:nvPr userDrawn="1"/>
          </p:nvSpPr>
          <p:spPr>
            <a:xfrm>
              <a:off x="0" y="1272662"/>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800" dirty="0">
                  <a:latin typeface="微软雅黑" panose="020B0503020204020204" pitchFamily="34" charset="-122"/>
                  <a:ea typeface="微软雅黑" panose="020B0503020204020204" pitchFamily="34" charset="-122"/>
                </a:rPr>
                <a:t>总结展望</a:t>
              </a:r>
            </a:p>
          </p:txBody>
        </p:sp>
        <p:sp>
          <p:nvSpPr>
            <p:cNvPr id="13" name="等腰三角形 12"/>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cxnSp>
        <p:nvCxnSpPr>
          <p:cNvPr id="18" name="直接连接符 17"/>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 name="图片 2" descr="C:\Users\Administrator\Desktop\宁波大学图片\0000.png0000">
            <a:extLst>
              <a:ext uri="{FF2B5EF4-FFF2-40B4-BE49-F238E27FC236}">
                <a16:creationId xmlns:a16="http://schemas.microsoft.com/office/drawing/2014/main" id="{E281F93C-6E94-06B0-6900-EFAF66A8702D}"/>
              </a:ext>
            </a:extLst>
          </p:cNvPr>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影响因素辨识1">
    <p:spTree>
      <p:nvGrpSpPr>
        <p:cNvPr id="1" name=""/>
        <p:cNvGrpSpPr/>
        <p:nvPr/>
      </p:nvGrpSpPr>
      <p:grpSpPr>
        <a:xfrm>
          <a:off x="0" y="0"/>
          <a:ext cx="0" cy="0"/>
          <a:chOff x="0" y="0"/>
          <a:chExt cx="0" cy="0"/>
        </a:xfrm>
      </p:grpSpPr>
      <p:sp>
        <p:nvSpPr>
          <p:cNvPr id="24" name="矩形 23"/>
          <p:cNvSpPr/>
          <p:nvPr userDrawn="1"/>
        </p:nvSpPr>
        <p:spPr>
          <a:xfrm>
            <a:off x="0" y="0"/>
            <a:ext cx="169168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p:cNvCxnSpPr/>
          <p:nvPr userDrawn="1"/>
        </p:nvCxnSpPr>
        <p:spPr>
          <a:xfrm>
            <a:off x="1907704" y="1268760"/>
            <a:ext cx="831206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五边形 8"/>
          <p:cNvSpPr/>
          <p:nvPr userDrawn="1"/>
        </p:nvSpPr>
        <p:spPr>
          <a:xfrm flipH="1">
            <a:off x="11211743" y="5950072"/>
            <a:ext cx="986607" cy="504056"/>
          </a:xfrm>
          <a:prstGeom prst="homePlate">
            <a:avLst/>
          </a:prstGeom>
          <a:solidFill>
            <a:schemeClr val="bg1">
              <a:lumMod val="50000"/>
            </a:schemeClr>
          </a:solidFill>
          <a:ln w="25400" cap="flat" cmpd="sng" algn="ctr">
            <a:noFill/>
            <a:prstDash val="solid"/>
          </a:ln>
          <a:effectLst>
            <a:outerShdw blurRad="50800" dist="381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fld id="{170C0C04-E408-48A9-82A4-3716296300DE}" type="slidenum">
              <a:rPr lang="zh-CN" altLang="en-US" sz="18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a:t>
            </a:fld>
            <a:endParaRPr lang="zh-CN" altLang="en-US" kern="0" dirty="0">
              <a:solidFill>
                <a:sysClr val="window" lastClr="FFFFFF"/>
              </a:solidFill>
              <a:latin typeface="Calibri" panose="020F0502020204030204"/>
              <a:ea typeface="宋体" panose="02010600030101010101" pitchFamily="2" charset="-122"/>
            </a:endParaRPr>
          </a:p>
        </p:txBody>
      </p:sp>
      <p:graphicFrame>
        <p:nvGraphicFramePr>
          <p:cNvPr id="16" name="表格 15"/>
          <p:cNvGraphicFramePr>
            <a:graphicFrameLocks noGrp="1"/>
          </p:cNvGraphicFramePr>
          <p:nvPr userDrawn="1"/>
        </p:nvGraphicFramePr>
        <p:xfrm>
          <a:off x="8194" y="1295576"/>
          <a:ext cx="1691680" cy="3999296"/>
        </p:xfrm>
        <a:graphic>
          <a:graphicData uri="http://schemas.openxmlformats.org/drawingml/2006/table">
            <a:tbl>
              <a:tblPr>
                <a:tableStyleId>{2D5ABB26-0587-4C30-8999-92F81FD0307C}</a:tableStyleId>
              </a:tblPr>
              <a:tblGrid>
                <a:gridCol w="1691680">
                  <a:extLst>
                    <a:ext uri="{9D8B030D-6E8A-4147-A177-3AD203B41FA5}">
                      <a16:colId xmlns:a16="http://schemas.microsoft.com/office/drawing/2014/main" val="20000"/>
                    </a:ext>
                  </a:extLst>
                </a:gridCol>
              </a:tblGrid>
              <a:tr h="792000">
                <a:tc>
                  <a:txBody>
                    <a:bodyPr/>
                    <a:lstStyle/>
                    <a:p>
                      <a:pPr algn="ctr"/>
                      <a:endParaRPr lang="zh-CN" altLang="en-US"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831296">
                <a:tc>
                  <a:txBody>
                    <a:bodyPr/>
                    <a:lstStyle/>
                    <a:p>
                      <a:pPr algn="ctr"/>
                      <a:endParaRPr lang="zh-CN" altLang="en-US" sz="1600" dirty="0">
                        <a:solidFill>
                          <a:schemeClr val="tx1"/>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关键技术与难点</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792000">
                <a:tc>
                  <a:txBody>
                    <a:bodyP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研究成果与应用</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792000">
                <a:tc>
                  <a:txBody>
                    <a:bodyPr/>
                    <a:lstStyle/>
                    <a:p>
                      <a:pPr algn="ct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7" name="组合 16"/>
          <p:cNvGrpSpPr/>
          <p:nvPr userDrawn="1"/>
        </p:nvGrpSpPr>
        <p:grpSpPr>
          <a:xfrm>
            <a:off x="0" y="1272662"/>
            <a:ext cx="1691680" cy="788186"/>
            <a:chOff x="0" y="1272662"/>
            <a:chExt cx="1691680" cy="788186"/>
          </a:xfrm>
        </p:grpSpPr>
        <p:sp>
          <p:nvSpPr>
            <p:cNvPr id="18" name="矩形 17"/>
            <p:cNvSpPr/>
            <p:nvPr userDrawn="1"/>
          </p:nvSpPr>
          <p:spPr>
            <a:xfrm>
              <a:off x="0" y="1272662"/>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绪论</a:t>
              </a:r>
            </a:p>
          </p:txBody>
        </p:sp>
        <p:sp>
          <p:nvSpPr>
            <p:cNvPr id="19" name="等腰三角形 18"/>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矩形 22"/>
          <p:cNvSpPr/>
          <p:nvPr userDrawn="1"/>
        </p:nvSpPr>
        <p:spPr>
          <a:xfrm>
            <a:off x="3668" y="2079006"/>
            <a:ext cx="1691680" cy="7881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微软雅黑" panose="020B0503020204020204" pitchFamily="34" charset="-122"/>
                <a:ea typeface="微软雅黑" panose="020B0503020204020204" pitchFamily="34" charset="-122"/>
              </a:rPr>
              <a:t>研究方法与思路</a:t>
            </a:r>
          </a:p>
        </p:txBody>
      </p:sp>
      <p:grpSp>
        <p:nvGrpSpPr>
          <p:cNvPr id="11" name="组合 10"/>
          <p:cNvGrpSpPr/>
          <p:nvPr userDrawn="1"/>
        </p:nvGrpSpPr>
        <p:grpSpPr>
          <a:xfrm>
            <a:off x="-2439" y="4510374"/>
            <a:ext cx="1691680" cy="788186"/>
            <a:chOff x="2311936" y="2060849"/>
            <a:chExt cx="1691680" cy="788186"/>
          </a:xfrm>
        </p:grpSpPr>
        <p:sp>
          <p:nvSpPr>
            <p:cNvPr id="14" name="矩形 13"/>
            <p:cNvSpPr/>
            <p:nvPr userDrawn="1"/>
          </p:nvSpPr>
          <p:spPr>
            <a:xfrm>
              <a:off x="2311936" y="2060849"/>
              <a:ext cx="1691680" cy="7881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论文总结</a:t>
              </a:r>
            </a:p>
          </p:txBody>
        </p:sp>
        <p:sp>
          <p:nvSpPr>
            <p:cNvPr id="13" name="等腰三角形 12"/>
            <p:cNvSpPr/>
            <p:nvPr userDrawn="1"/>
          </p:nvSpPr>
          <p:spPr>
            <a:xfrm rot="16200000">
              <a:off x="3857302" y="2382934"/>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descr="C:\Users\Administrator\Desktop\宁波大学图片\0000.png0000">
            <a:extLst>
              <a:ext uri="{FF2B5EF4-FFF2-40B4-BE49-F238E27FC236}">
                <a16:creationId xmlns:a16="http://schemas.microsoft.com/office/drawing/2014/main" id="{EA6FE3FB-B337-B157-BA52-FD05DABAB0D8}"/>
              </a:ext>
            </a:extLst>
          </p:cNvPr>
          <p:cNvPicPr>
            <a:picLocks noChangeAspect="1"/>
          </p:cNvPicPr>
          <p:nvPr userDrawn="1"/>
        </p:nvPicPr>
        <p:blipFill>
          <a:blip r:embed="rId2"/>
          <a:srcRect/>
          <a:stretch>
            <a:fillRect/>
          </a:stretch>
        </p:blipFill>
        <p:spPr>
          <a:xfrm>
            <a:off x="306070" y="100965"/>
            <a:ext cx="1078865" cy="1082675"/>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p:cNvSpPr/>
          <p:nvPr userDrawn="1"/>
        </p:nvSpPr>
        <p:spPr>
          <a:xfrm>
            <a:off x="0" y="0"/>
            <a:ext cx="12192000" cy="9327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pic>
        <p:nvPicPr>
          <p:cNvPr id="15" name="图片 14" descr="C:\Users\Administrator\Desktop\宁波大学图片\0000.png0000"/>
          <p:cNvPicPr>
            <a:picLocks noChangeAspect="1"/>
          </p:cNvPicPr>
          <p:nvPr userDrawn="1"/>
        </p:nvPicPr>
        <p:blipFill>
          <a:blip r:embed="rId2"/>
          <a:srcRect/>
          <a:stretch>
            <a:fillRect/>
          </a:stretch>
        </p:blipFill>
        <p:spPr>
          <a:xfrm>
            <a:off x="441326" y="48896"/>
            <a:ext cx="833120" cy="83566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垂直排列标题与&#10;文本">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BEBA8EAE-BF5A-486C-A8C5-ECC9F3942E4B}">
                <a14:imgProps xmlns:a14="http://schemas.microsoft.com/office/drawing/2010/main">
                  <a14:imgLayer r:embed="rId3">
                    <a14:imgEffect>
                      <a14:artisticBlur radius="20"/>
                    </a14:imgEffect>
                  </a14:imgLayer>
                </a14:imgProps>
              </a:ext>
            </a:extLst>
          </a:blip>
          <a:stretch>
            <a:fillRect/>
          </a:stretch>
        </p:blipFill>
        <p:spPr>
          <a:xfrm>
            <a:off x="1" y="0"/>
            <a:ext cx="12200721" cy="68580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1"/>
            <a:ext cx="2743200" cy="366183"/>
          </a:xfrm>
          <a:prstGeom prst="rect">
            <a:avLst/>
          </a:prstGeom>
        </p:spPr>
        <p:txBody>
          <a:bodyPr/>
          <a:lstStyle>
            <a:lvl1pPr eaLnBrk="1" fontAlgn="auto" hangingPunct="1">
              <a:spcBef>
                <a:spcPts val="0"/>
              </a:spcBef>
              <a:spcAft>
                <a:spcPts val="0"/>
              </a:spcAft>
              <a:defRPr sz="1800">
                <a:latin typeface="+mn-lt"/>
                <a:ea typeface="+mn-ea"/>
              </a:defRPr>
            </a:lvl1pPr>
          </a:lstStyle>
          <a:p>
            <a:pPr>
              <a:defRPr/>
            </a:pPr>
            <a:fld id="{00C3F7A1-FCEE-4E12-BEB0-527B87A0769B}" type="datetimeFigureOut">
              <a:rPr lang="zh-CN" altLang="en-US"/>
              <a:t>2023/12/25</a:t>
            </a:fld>
            <a:endParaRPr lang="zh-CN" altLang="en-US"/>
          </a:p>
        </p:txBody>
      </p:sp>
      <p:sp>
        <p:nvSpPr>
          <p:cNvPr id="3" name="Footer Placeholder 2"/>
          <p:cNvSpPr>
            <a:spLocks noGrp="1"/>
          </p:cNvSpPr>
          <p:nvPr>
            <p:ph type="ftr" sz="quarter" idx="11"/>
          </p:nvPr>
        </p:nvSpPr>
        <p:spPr>
          <a:xfrm>
            <a:off x="4038600" y="6356351"/>
            <a:ext cx="4114800" cy="366183"/>
          </a:xfrm>
          <a:prstGeom prst="rect">
            <a:avLst/>
          </a:prstGeom>
        </p:spPr>
        <p:txBody>
          <a:bodyPr/>
          <a:lstStyle>
            <a:lvl1pPr eaLnBrk="1" fontAlgn="auto" hangingPunct="1">
              <a:spcBef>
                <a:spcPts val="0"/>
              </a:spcBef>
              <a:spcAft>
                <a:spcPts val="0"/>
              </a:spcAft>
              <a:defRPr sz="1800">
                <a:latin typeface="+mn-lt"/>
                <a:ea typeface="+mn-ea"/>
              </a:defRPr>
            </a:lvl1pPr>
          </a:lstStyle>
          <a:p>
            <a:pPr>
              <a:defRPr/>
            </a:pPr>
            <a:endParaRPr lang="zh-CN" altLang="en-US"/>
          </a:p>
        </p:txBody>
      </p:sp>
      <p:sp>
        <p:nvSpPr>
          <p:cNvPr id="4" name="Slide Number Placeholder 3"/>
          <p:cNvSpPr>
            <a:spLocks noGrp="1"/>
          </p:cNvSpPr>
          <p:nvPr>
            <p:ph type="sldNum" sz="quarter" idx="12"/>
          </p:nvPr>
        </p:nvSpPr>
        <p:spPr>
          <a:xfrm>
            <a:off x="8610600" y="6356351"/>
            <a:ext cx="2743200" cy="366183"/>
          </a:xfrm>
          <a:prstGeom prst="rect">
            <a:avLst/>
          </a:prstGeom>
        </p:spPr>
        <p:txBody>
          <a:bodyPr/>
          <a:lstStyle>
            <a:lvl1pPr eaLnBrk="1" fontAlgn="auto" hangingPunct="1">
              <a:spcBef>
                <a:spcPts val="0"/>
              </a:spcBef>
              <a:spcAft>
                <a:spcPts val="0"/>
              </a:spcAft>
              <a:defRPr sz="1800">
                <a:latin typeface="+mn-lt"/>
                <a:ea typeface="+mn-ea"/>
              </a:defRPr>
            </a:lvl1pPr>
          </a:lstStyle>
          <a:p>
            <a:pPr>
              <a:defRPr/>
            </a:pPr>
            <a:fld id="{8B444C96-CA8C-4BA7-992C-AAC2EE0D4AB6}"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sp>
        <p:nvSpPr>
          <p:cNvPr id="24" name="TextBox 22"/>
          <p:cNvSpPr txBox="1">
            <a:spLocks noChangeArrowheads="1"/>
          </p:cNvSpPr>
          <p:nvPr/>
        </p:nvSpPr>
        <p:spPr bwMode="auto">
          <a:xfrm>
            <a:off x="522514" y="2590615"/>
            <a:ext cx="11178074"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1300">
                <a:solidFill>
                  <a:schemeClr val="tx1"/>
                </a:solidFill>
                <a:latin typeface="Nexa Light" pitchFamily="50" charset="0"/>
                <a:ea typeface="微软雅黑" panose="020B0503020204020204" pitchFamily="34" charset="-122"/>
              </a:defRPr>
            </a:lvl1pPr>
            <a:lvl2pPr marL="742950" indent="-285750">
              <a:defRPr sz="1300">
                <a:solidFill>
                  <a:schemeClr val="tx1"/>
                </a:solidFill>
                <a:latin typeface="Nexa Light" pitchFamily="50" charset="0"/>
                <a:ea typeface="微软雅黑" panose="020B0503020204020204" pitchFamily="34" charset="-122"/>
              </a:defRPr>
            </a:lvl2pPr>
            <a:lvl3pPr marL="1143000" indent="-228600">
              <a:defRPr sz="1300">
                <a:solidFill>
                  <a:schemeClr val="tx1"/>
                </a:solidFill>
                <a:latin typeface="Nexa Light" pitchFamily="50" charset="0"/>
                <a:ea typeface="微软雅黑" panose="020B0503020204020204" pitchFamily="34" charset="-122"/>
              </a:defRPr>
            </a:lvl3pPr>
            <a:lvl4pPr marL="1600200" indent="-228600">
              <a:defRPr sz="1300">
                <a:solidFill>
                  <a:schemeClr val="tx1"/>
                </a:solidFill>
                <a:latin typeface="Nexa Light" pitchFamily="50" charset="0"/>
                <a:ea typeface="微软雅黑" panose="020B0503020204020204" pitchFamily="34" charset="-122"/>
              </a:defRPr>
            </a:lvl4pPr>
            <a:lvl5pPr marL="2057400" indent="-228600">
              <a:defRPr sz="1300">
                <a:solidFill>
                  <a:schemeClr val="tx1"/>
                </a:solidFill>
                <a:latin typeface="Nexa Light" pitchFamily="50"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9pPr>
          </a:lstStyle>
          <a:p>
            <a:pPr algn="ctr"/>
            <a:r>
              <a:rPr lang="en-US" altLang="zh-CN" sz="2800" dirty="0">
                <a:solidFill>
                  <a:schemeClr val="bg1"/>
                </a:solidFill>
                <a:latin typeface="方正大标宋简体" pitchFamily="2" charset="-122"/>
                <a:ea typeface="方正大标宋简体" pitchFamily="2" charset="-122"/>
              </a:rPr>
              <a:t>Does another pedestrian matter? – A Virtual Reality study on the </a:t>
            </a:r>
            <a:r>
              <a:rPr lang="en-US" altLang="zh-CN" sz="2800" dirty="0" err="1">
                <a:solidFill>
                  <a:schemeClr val="bg1"/>
                </a:solidFill>
                <a:latin typeface="方正大标宋简体" pitchFamily="2" charset="-122"/>
                <a:ea typeface="方正大标宋简体" pitchFamily="2" charset="-122"/>
              </a:rPr>
              <a:t>interactionbetween</a:t>
            </a:r>
            <a:r>
              <a:rPr lang="en-US" altLang="zh-CN" sz="2800" dirty="0">
                <a:solidFill>
                  <a:schemeClr val="bg1"/>
                </a:solidFill>
                <a:latin typeface="方正大标宋简体" pitchFamily="2" charset="-122"/>
                <a:ea typeface="方正大标宋简体" pitchFamily="2" charset="-122"/>
              </a:rPr>
              <a:t> multiple pedestrians and autonomous vehicles in shared space</a:t>
            </a:r>
          </a:p>
          <a:p>
            <a:pPr algn="ctr"/>
            <a:r>
              <a:rPr lang="zh-CN" altLang="en-US" sz="2800" dirty="0">
                <a:solidFill>
                  <a:schemeClr val="bg1"/>
                </a:solidFill>
                <a:latin typeface="方正大标宋简体" pitchFamily="2" charset="-122"/>
                <a:ea typeface="方正大标宋简体" pitchFamily="2" charset="-122"/>
              </a:rPr>
              <a:t>（另一个行人重要吗？</a:t>
            </a:r>
            <a:r>
              <a:rPr lang="en-US" altLang="zh-CN" sz="2800" dirty="0">
                <a:solidFill>
                  <a:schemeClr val="bg1"/>
                </a:solidFill>
                <a:latin typeface="方正大标宋简体" pitchFamily="2" charset="-122"/>
                <a:ea typeface="方正大标宋简体" pitchFamily="2" charset="-122"/>
              </a:rPr>
              <a:t>— </a:t>
            </a:r>
            <a:r>
              <a:rPr lang="zh-CN" altLang="en-US" sz="2800" dirty="0">
                <a:solidFill>
                  <a:schemeClr val="bg1"/>
                </a:solidFill>
                <a:latin typeface="方正大标宋简体" pitchFamily="2" charset="-122"/>
                <a:ea typeface="方正大标宋简体" pitchFamily="2" charset="-122"/>
              </a:rPr>
              <a:t>一项在共享空间中的多个行人与</a:t>
            </a:r>
            <a:r>
              <a:rPr lang="en-US" altLang="zh-CN" sz="2800" dirty="0">
                <a:solidFill>
                  <a:schemeClr val="bg1"/>
                </a:solidFill>
                <a:latin typeface="方正大标宋简体" pitchFamily="2" charset="-122"/>
                <a:ea typeface="方正大标宋简体" pitchFamily="2" charset="-122"/>
              </a:rPr>
              <a:t>AV</a:t>
            </a:r>
            <a:r>
              <a:rPr lang="zh-CN" altLang="en-US" sz="2800" dirty="0">
                <a:solidFill>
                  <a:schemeClr val="bg1"/>
                </a:solidFill>
                <a:latin typeface="方正大标宋简体" pitchFamily="2" charset="-122"/>
                <a:ea typeface="方正大标宋简体" pitchFamily="2" charset="-122"/>
              </a:rPr>
              <a:t>交互的虚拟现实研究）</a:t>
            </a:r>
          </a:p>
        </p:txBody>
      </p:sp>
      <p:sp>
        <p:nvSpPr>
          <p:cNvPr id="26" name="文本框 25"/>
          <p:cNvSpPr txBox="1"/>
          <p:nvPr/>
        </p:nvSpPr>
        <p:spPr>
          <a:xfrm>
            <a:off x="5074094" y="5449799"/>
            <a:ext cx="2021589" cy="398780"/>
          </a:xfrm>
          <a:prstGeom prst="rect">
            <a:avLst/>
          </a:prstGeom>
          <a:noFill/>
        </p:spPr>
        <p:txBody>
          <a:bodyPr wrap="square" rtlCol="0">
            <a:spAutoFit/>
          </a:bodyPr>
          <a:lstStyle/>
          <a:p>
            <a:r>
              <a:rPr lang="zh-CN" altLang="en-US" sz="2000" dirty="0">
                <a:solidFill>
                  <a:schemeClr val="bg1"/>
                </a:solidFill>
                <a:latin typeface="+mn-ea"/>
              </a:rPr>
              <a:t>答辩人：李泽漩</a:t>
            </a:r>
          </a:p>
        </p:txBody>
      </p:sp>
      <p:pic>
        <p:nvPicPr>
          <p:cNvPr id="42" name="温馨、背景音乐 - 梦.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65271" y="-863355"/>
            <a:ext cx="609679" cy="609600"/>
          </a:xfrm>
          <a:prstGeom prst="rect">
            <a:avLst/>
          </a:prstGeom>
        </p:spPr>
      </p:pic>
      <p:pic>
        <p:nvPicPr>
          <p:cNvPr id="2" name="图片 1" descr="C:\Users\Administrator\Desktop\宁波大学图片\0000.png0000"/>
          <p:cNvPicPr>
            <a:picLocks noChangeAspect="1"/>
          </p:cNvPicPr>
          <p:nvPr/>
        </p:nvPicPr>
        <p:blipFill>
          <a:blip r:embed="rId6"/>
          <a:srcRect/>
          <a:stretch>
            <a:fillRect/>
          </a:stretch>
        </p:blipFill>
        <p:spPr>
          <a:xfrm>
            <a:off x="5174933" y="548005"/>
            <a:ext cx="1819910" cy="1825625"/>
          </a:xfrm>
          <a:prstGeom prst="rect">
            <a:avLst/>
          </a:prstGeom>
        </p:spPr>
      </p:pic>
    </p:spTree>
  </p:cSld>
  <p:clrMapOvr>
    <a:masterClrMapping/>
  </p:clrMapOvr>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4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研究思路</a:t>
            </a:r>
          </a:p>
        </p:txBody>
      </p:sp>
      <p:sp>
        <p:nvSpPr>
          <p:cNvPr id="2" name="文本框 1">
            <a:extLst>
              <a:ext uri="{FF2B5EF4-FFF2-40B4-BE49-F238E27FC236}">
                <a16:creationId xmlns:a16="http://schemas.microsoft.com/office/drawing/2014/main" id="{A76B6C7E-E034-41D8-EFEA-972AAF7B2F37}"/>
              </a:ext>
            </a:extLst>
          </p:cNvPr>
          <p:cNvSpPr txBox="1"/>
          <p:nvPr/>
        </p:nvSpPr>
        <p:spPr>
          <a:xfrm>
            <a:off x="6615404" y="2822135"/>
            <a:ext cx="4644220" cy="1213730"/>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左图为虚拟环境的俯视图，实验中包括四个受试者内部变量：行人数量、路径类型、</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的类型和</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减速方式。</a:t>
            </a:r>
            <a:endParaRPr lang="zh-CN" altLang="en-US" dirty="0">
              <a:solidFill>
                <a:sysClr val="windowText" lastClr="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723549"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实验场景设计</a:t>
            </a:r>
          </a:p>
        </p:txBody>
      </p:sp>
      <p:pic>
        <p:nvPicPr>
          <p:cNvPr id="6" name="图片 5">
            <a:extLst>
              <a:ext uri="{FF2B5EF4-FFF2-40B4-BE49-F238E27FC236}">
                <a16:creationId xmlns:a16="http://schemas.microsoft.com/office/drawing/2014/main" id="{C1D5C032-5EDE-8C1F-7BE5-AF344805A0DD}"/>
              </a:ext>
            </a:extLst>
          </p:cNvPr>
          <p:cNvPicPr>
            <a:picLocks noChangeAspect="1"/>
          </p:cNvPicPr>
          <p:nvPr/>
        </p:nvPicPr>
        <p:blipFill>
          <a:blip r:embed="rId3"/>
          <a:stretch>
            <a:fillRect/>
          </a:stretch>
        </p:blipFill>
        <p:spPr>
          <a:xfrm>
            <a:off x="2053642" y="2036971"/>
            <a:ext cx="4042358" cy="4059883"/>
          </a:xfrm>
          <a:prstGeom prst="rect">
            <a:avLst/>
          </a:prstGeom>
        </p:spPr>
      </p:pic>
    </p:spTree>
    <p:extLst>
      <p:ext uri="{BB962C8B-B14F-4D97-AF65-F5344CB8AC3E}">
        <p14:creationId xmlns:p14="http://schemas.microsoft.com/office/powerpoint/2010/main" val="4082204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研究思路</a:t>
            </a:r>
          </a:p>
        </p:txBody>
      </p:sp>
      <p:sp>
        <p:nvSpPr>
          <p:cNvPr id="2" name="文本框 1">
            <a:extLst>
              <a:ext uri="{FF2B5EF4-FFF2-40B4-BE49-F238E27FC236}">
                <a16:creationId xmlns:a16="http://schemas.microsoft.com/office/drawing/2014/main" id="{A76B6C7E-E034-41D8-EFEA-972AAF7B2F37}"/>
              </a:ext>
            </a:extLst>
          </p:cNvPr>
          <p:cNvSpPr txBox="1"/>
          <p:nvPr/>
        </p:nvSpPr>
        <p:spPr>
          <a:xfrm>
            <a:off x="6736703" y="3016034"/>
            <a:ext cx="4644220" cy="825932"/>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行人数量：分为单个行人场景和两个行人的场景，他们可以在虚拟环境中看到彼此，</a:t>
            </a:r>
            <a:endParaRPr lang="zh-CN" altLang="en-US" dirty="0">
              <a:solidFill>
                <a:sysClr val="windowText" lastClr="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723549"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实验场景设计</a:t>
            </a:r>
          </a:p>
        </p:txBody>
      </p:sp>
      <p:pic>
        <p:nvPicPr>
          <p:cNvPr id="6" name="图片 5">
            <a:extLst>
              <a:ext uri="{FF2B5EF4-FFF2-40B4-BE49-F238E27FC236}">
                <a16:creationId xmlns:a16="http://schemas.microsoft.com/office/drawing/2014/main" id="{C1D5C032-5EDE-8C1F-7BE5-AF344805A0DD}"/>
              </a:ext>
            </a:extLst>
          </p:cNvPr>
          <p:cNvPicPr>
            <a:picLocks noChangeAspect="1"/>
          </p:cNvPicPr>
          <p:nvPr/>
        </p:nvPicPr>
        <p:blipFill>
          <a:blip r:embed="rId3"/>
          <a:stretch>
            <a:fillRect/>
          </a:stretch>
        </p:blipFill>
        <p:spPr>
          <a:xfrm>
            <a:off x="2053642" y="2036971"/>
            <a:ext cx="4042358" cy="4059883"/>
          </a:xfrm>
          <a:prstGeom prst="rect">
            <a:avLst/>
          </a:prstGeom>
        </p:spPr>
      </p:pic>
    </p:spTree>
    <p:extLst>
      <p:ext uri="{BB962C8B-B14F-4D97-AF65-F5344CB8AC3E}">
        <p14:creationId xmlns:p14="http://schemas.microsoft.com/office/powerpoint/2010/main" val="2282731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研究思路</a:t>
            </a:r>
          </a:p>
        </p:txBody>
      </p:sp>
      <p:sp>
        <p:nvSpPr>
          <p:cNvPr id="2" name="文本框 1">
            <a:extLst>
              <a:ext uri="{FF2B5EF4-FFF2-40B4-BE49-F238E27FC236}">
                <a16:creationId xmlns:a16="http://schemas.microsoft.com/office/drawing/2014/main" id="{A76B6C7E-E034-41D8-EFEA-972AAF7B2F37}"/>
              </a:ext>
            </a:extLst>
          </p:cNvPr>
          <p:cNvSpPr txBox="1"/>
          <p:nvPr/>
        </p:nvSpPr>
        <p:spPr>
          <a:xfrm>
            <a:off x="6671389" y="2628235"/>
            <a:ext cx="4644220" cy="1601529"/>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路径类型：选择两条主要路径及其周围区域作为实验环境，包括一条直线路径（图中的黄线）和一条</a:t>
            </a:r>
            <a:r>
              <a:rPr lang="en-US" altLang="zh-CN" dirty="0">
                <a:solidFill>
                  <a:sysClr val="windowText" lastClr="000000"/>
                </a:solidFill>
                <a:latin typeface="微软雅黑" panose="020B0503020204020204" pitchFamily="34" charset="-122"/>
                <a:ea typeface="微软雅黑" panose="020B0503020204020204" pitchFamily="34" charset="-122"/>
              </a:rPr>
              <a:t>T</a:t>
            </a:r>
            <a:r>
              <a:rPr lang="zh-CN" altLang="en-US" dirty="0">
                <a:solidFill>
                  <a:sysClr val="windowText" lastClr="000000"/>
                </a:solidFill>
                <a:latin typeface="微软雅黑" panose="020B0503020204020204" pitchFamily="34" charset="-122"/>
                <a:ea typeface="微软雅黑" panose="020B0503020204020204" pitchFamily="34" charset="-122"/>
              </a:rPr>
              <a:t>形路口路径（图中的蓝线）。</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723549"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实验场景设计</a:t>
            </a:r>
          </a:p>
        </p:txBody>
      </p:sp>
      <p:pic>
        <p:nvPicPr>
          <p:cNvPr id="6" name="图片 5">
            <a:extLst>
              <a:ext uri="{FF2B5EF4-FFF2-40B4-BE49-F238E27FC236}">
                <a16:creationId xmlns:a16="http://schemas.microsoft.com/office/drawing/2014/main" id="{C1D5C032-5EDE-8C1F-7BE5-AF344805A0DD}"/>
              </a:ext>
            </a:extLst>
          </p:cNvPr>
          <p:cNvPicPr>
            <a:picLocks noChangeAspect="1"/>
          </p:cNvPicPr>
          <p:nvPr/>
        </p:nvPicPr>
        <p:blipFill>
          <a:blip r:embed="rId3"/>
          <a:stretch>
            <a:fillRect/>
          </a:stretch>
        </p:blipFill>
        <p:spPr>
          <a:xfrm>
            <a:off x="2053642" y="2036971"/>
            <a:ext cx="4042358" cy="4059883"/>
          </a:xfrm>
          <a:prstGeom prst="rect">
            <a:avLst/>
          </a:prstGeom>
        </p:spPr>
      </p:pic>
    </p:spTree>
    <p:extLst>
      <p:ext uri="{BB962C8B-B14F-4D97-AF65-F5344CB8AC3E}">
        <p14:creationId xmlns:p14="http://schemas.microsoft.com/office/powerpoint/2010/main" val="2936917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研究思路</a:t>
            </a:r>
          </a:p>
        </p:txBody>
      </p:sp>
      <p:sp>
        <p:nvSpPr>
          <p:cNvPr id="2" name="文本框 1">
            <a:extLst>
              <a:ext uri="{FF2B5EF4-FFF2-40B4-BE49-F238E27FC236}">
                <a16:creationId xmlns:a16="http://schemas.microsoft.com/office/drawing/2014/main" id="{A76B6C7E-E034-41D8-EFEA-972AAF7B2F37}"/>
              </a:ext>
            </a:extLst>
          </p:cNvPr>
          <p:cNvSpPr txBox="1"/>
          <p:nvPr/>
        </p:nvSpPr>
        <p:spPr>
          <a:xfrm>
            <a:off x="6680719" y="2592197"/>
            <a:ext cx="4644220" cy="1213730"/>
          </a:xfrm>
          <a:prstGeom prst="rect">
            <a:avLst/>
          </a:prstGeom>
          <a:noFill/>
        </p:spPr>
        <p:txBody>
          <a:bodyPr wrap="square" rtlCol="0">
            <a:spAutoFit/>
          </a:bodyPr>
          <a:lstStyle/>
          <a:p>
            <a:pPr indent="457200" defTabSz="683895">
              <a:lnSpc>
                <a:spcPct val="140000"/>
              </a:lnSpc>
            </a:pP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类型：本研究选择了两种类型的</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设计进行研究：挡风玻璃上行人标志的</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、道路上有投影斑马线的</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723549"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实验场景设计</a:t>
            </a:r>
          </a:p>
        </p:txBody>
      </p:sp>
      <p:pic>
        <p:nvPicPr>
          <p:cNvPr id="5" name="图片 4">
            <a:extLst>
              <a:ext uri="{FF2B5EF4-FFF2-40B4-BE49-F238E27FC236}">
                <a16:creationId xmlns:a16="http://schemas.microsoft.com/office/drawing/2014/main" id="{2F46D5FC-8C9F-98E9-228D-935DBDFE3AD8}"/>
              </a:ext>
            </a:extLst>
          </p:cNvPr>
          <p:cNvPicPr>
            <a:picLocks noChangeAspect="1"/>
          </p:cNvPicPr>
          <p:nvPr/>
        </p:nvPicPr>
        <p:blipFill>
          <a:blip r:embed="rId3"/>
          <a:stretch>
            <a:fillRect/>
          </a:stretch>
        </p:blipFill>
        <p:spPr>
          <a:xfrm>
            <a:off x="2115925" y="2208377"/>
            <a:ext cx="2126164" cy="1988992"/>
          </a:xfrm>
          <a:prstGeom prst="rect">
            <a:avLst/>
          </a:prstGeom>
        </p:spPr>
      </p:pic>
      <p:pic>
        <p:nvPicPr>
          <p:cNvPr id="8" name="图片 7">
            <a:extLst>
              <a:ext uri="{FF2B5EF4-FFF2-40B4-BE49-F238E27FC236}">
                <a16:creationId xmlns:a16="http://schemas.microsoft.com/office/drawing/2014/main" id="{689AB663-237D-A9B7-568F-B099BBF4A8B6}"/>
              </a:ext>
            </a:extLst>
          </p:cNvPr>
          <p:cNvPicPr>
            <a:picLocks noChangeAspect="1"/>
          </p:cNvPicPr>
          <p:nvPr/>
        </p:nvPicPr>
        <p:blipFill>
          <a:blip r:embed="rId4"/>
          <a:stretch>
            <a:fillRect/>
          </a:stretch>
        </p:blipFill>
        <p:spPr>
          <a:xfrm>
            <a:off x="4263860" y="2200756"/>
            <a:ext cx="1623201" cy="1996613"/>
          </a:xfrm>
          <a:prstGeom prst="rect">
            <a:avLst/>
          </a:prstGeom>
        </p:spPr>
      </p:pic>
      <p:pic>
        <p:nvPicPr>
          <p:cNvPr id="10" name="图片 9">
            <a:extLst>
              <a:ext uri="{FF2B5EF4-FFF2-40B4-BE49-F238E27FC236}">
                <a16:creationId xmlns:a16="http://schemas.microsoft.com/office/drawing/2014/main" id="{30EA75AB-2C88-46A2-4BE7-61D7FA4EDE01}"/>
              </a:ext>
            </a:extLst>
          </p:cNvPr>
          <p:cNvPicPr>
            <a:picLocks noChangeAspect="1"/>
          </p:cNvPicPr>
          <p:nvPr/>
        </p:nvPicPr>
        <p:blipFill>
          <a:blip r:embed="rId5"/>
          <a:stretch>
            <a:fillRect/>
          </a:stretch>
        </p:blipFill>
        <p:spPr>
          <a:xfrm>
            <a:off x="3179007" y="4287870"/>
            <a:ext cx="1676545" cy="2049958"/>
          </a:xfrm>
          <a:prstGeom prst="rect">
            <a:avLst/>
          </a:prstGeom>
        </p:spPr>
      </p:pic>
    </p:spTree>
    <p:extLst>
      <p:ext uri="{BB962C8B-B14F-4D97-AF65-F5344CB8AC3E}">
        <p14:creationId xmlns:p14="http://schemas.microsoft.com/office/powerpoint/2010/main" val="2769742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研究思路</a:t>
            </a:r>
          </a:p>
        </p:txBody>
      </p:sp>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A76B6C7E-E034-41D8-EFEA-972AAF7B2F37}"/>
                  </a:ext>
                </a:extLst>
              </p:cNvPr>
              <p:cNvSpPr txBox="1"/>
              <p:nvPr/>
            </p:nvSpPr>
            <p:spPr>
              <a:xfrm>
                <a:off x="6680720" y="1388770"/>
                <a:ext cx="4644220" cy="4316118"/>
              </a:xfrm>
              <a:prstGeom prst="rect">
                <a:avLst/>
              </a:prstGeom>
              <a:noFill/>
            </p:spPr>
            <p:txBody>
              <a:bodyPr wrap="square" rtlCol="0">
                <a:spAutoFit/>
              </a:bodyPr>
              <a:lstStyle/>
              <a:p>
                <a:pPr indent="457200" defTabSz="683895">
                  <a:lnSpc>
                    <a:spcPct val="140000"/>
                  </a:lnSpc>
                </a:pP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减速方式：设计了两种减速方式。</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减速方式 </a:t>
                </a:r>
                <a:r>
                  <a:rPr lang="en-US" altLang="zh-CN" dirty="0">
                    <a:solidFill>
                      <a:sysClr val="windowText" lastClr="000000"/>
                    </a:solidFill>
                    <a:latin typeface="微软雅黑" panose="020B0503020204020204" pitchFamily="34" charset="-122"/>
                    <a:ea typeface="微软雅黑" panose="020B0503020204020204" pitchFamily="34" charset="-122"/>
                  </a:rPr>
                  <a:t>I </a:t>
                </a:r>
                <a:r>
                  <a:rPr lang="zh-CN" altLang="en-US" dirty="0">
                    <a:solidFill>
                      <a:sysClr val="windowText" lastClr="000000"/>
                    </a:solidFill>
                    <a:latin typeface="微软雅黑" panose="020B0503020204020204" pitchFamily="34" charset="-122"/>
                    <a:ea typeface="微软雅黑" panose="020B0503020204020204" pitchFamily="34" charset="-122"/>
                  </a:rPr>
                  <a:t>：当车辆和行人之间的距离为</a:t>
                </a:r>
                <a:r>
                  <a:rPr lang="en-US" altLang="zh-CN" dirty="0">
                    <a:solidFill>
                      <a:sysClr val="windowText" lastClr="000000"/>
                    </a:solidFill>
                    <a:latin typeface="微软雅黑" panose="020B0503020204020204" pitchFamily="34" charset="-122"/>
                    <a:ea typeface="微软雅黑" panose="020B0503020204020204" pitchFamily="34" charset="-122"/>
                  </a:rPr>
                  <a:t>15</a:t>
                </a:r>
                <a:r>
                  <a:rPr lang="zh-CN" altLang="en-US" dirty="0">
                    <a:solidFill>
                      <a:sysClr val="windowText" lastClr="000000"/>
                    </a:solidFill>
                    <a:latin typeface="微软雅黑" panose="020B0503020204020204" pitchFamily="34" charset="-122"/>
                    <a:ea typeface="微软雅黑" panose="020B0503020204020204" pitchFamily="34" charset="-122"/>
                  </a:rPr>
                  <a:t>米时，</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开始从</a:t>
                </a:r>
                <a:r>
                  <a:rPr lang="en-US" altLang="zh-CN" dirty="0">
                    <a:solidFill>
                      <a:sysClr val="windowText" lastClr="000000"/>
                    </a:solidFill>
                    <a:latin typeface="微软雅黑" panose="020B0503020204020204" pitchFamily="34" charset="-122"/>
                    <a:ea typeface="微软雅黑" panose="020B0503020204020204" pitchFamily="34" charset="-122"/>
                  </a:rPr>
                  <a:t>15</a:t>
                </a:r>
                <a14:m>
                  <m:oMath xmlns:m="http://schemas.openxmlformats.org/officeDocument/2006/math">
                    <m:r>
                      <a:rPr lang="en-US" altLang="zh-CN" dirty="0">
                        <a:solidFill>
                          <a:sysClr val="windowText" lastClr="000000"/>
                        </a:solidFill>
                        <a:latin typeface="Cambria Math" panose="02040503050406030204" pitchFamily="18" charset="0"/>
                      </a:rPr>
                      <m:t>𝑘𝑚</m:t>
                    </m:r>
                    <m:r>
                      <a:rPr lang="en-US" altLang="zh-CN" dirty="0">
                        <a:solidFill>
                          <a:sysClr val="windowText" lastClr="000000"/>
                        </a:solidFill>
                        <a:latin typeface="Cambria Math" panose="02040503050406030204" pitchFamily="18" charset="0"/>
                      </a:rPr>
                      <m:t>/</m:t>
                    </m:r>
                    <m:r>
                      <a:rPr lang="en-US" altLang="zh-CN" dirty="0">
                        <a:solidFill>
                          <a:sysClr val="windowText" lastClr="000000"/>
                        </a:solidFill>
                        <a:latin typeface="Cambria Math" panose="02040503050406030204" pitchFamily="18" charset="0"/>
                      </a:rPr>
                      <m:t>h</m:t>
                    </m:r>
                  </m:oMath>
                </a14:m>
                <a:r>
                  <a:rPr lang="zh-CN" altLang="en-US" dirty="0">
                    <a:solidFill>
                      <a:sysClr val="windowText" lastClr="000000"/>
                    </a:solidFill>
                    <a:latin typeface="微软雅黑" panose="020B0503020204020204" pitchFamily="34" charset="-122"/>
                    <a:ea typeface="微软雅黑" panose="020B0503020204020204" pitchFamily="34" charset="-122"/>
                  </a:rPr>
                  <a:t>减速到</a:t>
                </a:r>
                <a:r>
                  <a:rPr lang="en-US" altLang="zh-CN" dirty="0">
                    <a:solidFill>
                      <a:sysClr val="windowText" lastClr="000000"/>
                    </a:solidFill>
                    <a:latin typeface="微软雅黑" panose="020B0503020204020204" pitchFamily="34" charset="-122"/>
                    <a:ea typeface="微软雅黑" panose="020B0503020204020204" pitchFamily="34" charset="-122"/>
                  </a:rPr>
                  <a:t>10</a:t>
                </a:r>
                <a14:m>
                  <m:oMath xmlns:m="http://schemas.openxmlformats.org/officeDocument/2006/math">
                    <m:r>
                      <a:rPr lang="en-US" altLang="zh-CN">
                        <a:solidFill>
                          <a:sysClr val="windowText" lastClr="000000"/>
                        </a:solidFill>
                        <a:latin typeface="Cambria Math" panose="02040503050406030204" pitchFamily="18" charset="0"/>
                      </a:rPr>
                      <m:t>𝑘𝑚</m:t>
                    </m:r>
                    <m:r>
                      <a:rPr lang="en-US" altLang="zh-CN">
                        <a:solidFill>
                          <a:sysClr val="windowText" lastClr="000000"/>
                        </a:solidFill>
                        <a:latin typeface="Cambria Math" panose="02040503050406030204" pitchFamily="18" charset="0"/>
                      </a:rPr>
                      <m:t>/</m:t>
                    </m:r>
                    <m:r>
                      <a:rPr lang="en-US" altLang="zh-CN">
                        <a:solidFill>
                          <a:sysClr val="windowText" lastClr="000000"/>
                        </a:solidFill>
                        <a:latin typeface="Cambria Math" panose="02040503050406030204" pitchFamily="18" charset="0"/>
                      </a:rPr>
                      <m:t>h</m:t>
                    </m:r>
                  </m:oMath>
                </a14:m>
                <a:r>
                  <a:rPr lang="zh-CN" altLang="en-US" dirty="0">
                    <a:solidFill>
                      <a:sysClr val="windowText" lastClr="000000"/>
                    </a:solidFill>
                    <a:latin typeface="微软雅黑" panose="020B0503020204020204" pitchFamily="34" charset="-122"/>
                    <a:ea typeface="微软雅黑" panose="020B0503020204020204" pitchFamily="34" charset="-122"/>
                  </a:rPr>
                  <a:t>，加速度为</a:t>
                </a:r>
                <a:r>
                  <a:rPr lang="en-US" altLang="zh-CN" dirty="0">
                    <a:solidFill>
                      <a:sysClr val="windowText" lastClr="000000"/>
                    </a:solidFill>
                    <a:latin typeface="微软雅黑" panose="020B0503020204020204" pitchFamily="34" charset="-122"/>
                    <a:ea typeface="微软雅黑" panose="020B0503020204020204" pitchFamily="34" charset="-122"/>
                  </a:rPr>
                  <a:t>2.5</a:t>
                </a:r>
                <a14:m>
                  <m:oMath xmlns:m="http://schemas.openxmlformats.org/officeDocument/2006/math">
                    <m:r>
                      <a:rPr lang="en-US" altLang="zh-CN">
                        <a:solidFill>
                          <a:sysClr val="windowText" lastClr="000000"/>
                        </a:solidFill>
                        <a:latin typeface="Cambria Math" panose="02040503050406030204" pitchFamily="18" charset="0"/>
                      </a:rPr>
                      <m:t>𝑚</m:t>
                    </m:r>
                    <m:r>
                      <a:rPr lang="en-US" altLang="zh-CN">
                        <a:solidFill>
                          <a:sysClr val="windowText" lastClr="000000"/>
                        </a:solidFill>
                        <a:latin typeface="Cambria Math" panose="02040503050406030204" pitchFamily="18" charset="0"/>
                      </a:rPr>
                      <m:t>/</m:t>
                    </m:r>
                    <m:sSup>
                      <m:sSupPr>
                        <m:ctrlPr>
                          <a:rPr lang="en-US" altLang="zh-CN" i="1">
                            <a:solidFill>
                              <a:sysClr val="windowText" lastClr="000000"/>
                            </a:solidFill>
                            <a:latin typeface="Cambria Math" panose="02040503050406030204" pitchFamily="18" charset="0"/>
                          </a:rPr>
                        </m:ctrlPr>
                      </m:sSupPr>
                      <m:e>
                        <m:r>
                          <a:rPr lang="en-US" altLang="zh-CN">
                            <a:solidFill>
                              <a:sysClr val="windowText" lastClr="000000"/>
                            </a:solidFill>
                            <a:latin typeface="Cambria Math" panose="02040503050406030204" pitchFamily="18" charset="0"/>
                          </a:rPr>
                          <m:t>𝑠</m:t>
                        </m:r>
                      </m:e>
                      <m:sup>
                        <m:r>
                          <a:rPr lang="en-US" altLang="zh-CN">
                            <a:solidFill>
                              <a:sysClr val="windowText" lastClr="000000"/>
                            </a:solidFill>
                            <a:latin typeface="Cambria Math" panose="02040503050406030204" pitchFamily="18" charset="0"/>
                          </a:rPr>
                          <m:t>2</m:t>
                        </m:r>
                      </m:sup>
                    </m:sSup>
                  </m:oMath>
                </a14:m>
                <a:r>
                  <a:rPr lang="zh-CN" altLang="en-US" dirty="0">
                    <a:solidFill>
                      <a:sysClr val="windowText" lastClr="000000"/>
                    </a:solidFill>
                    <a:latin typeface="微软雅黑" panose="020B0503020204020204" pitchFamily="34" charset="-122"/>
                    <a:ea typeface="微软雅黑" panose="020B0503020204020204" pitchFamily="34" charset="-122"/>
                  </a:rPr>
                  <a:t>，当</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距离行人</a:t>
                </a:r>
                <a:r>
                  <a:rPr lang="en-US" altLang="zh-CN" dirty="0">
                    <a:solidFill>
                      <a:sysClr val="windowText" lastClr="000000"/>
                    </a:solidFill>
                    <a:latin typeface="微软雅黑" panose="020B0503020204020204" pitchFamily="34" charset="-122"/>
                    <a:ea typeface="微软雅黑" panose="020B0503020204020204" pitchFamily="34" charset="-122"/>
                  </a:rPr>
                  <a:t>5</a:t>
                </a:r>
                <a:r>
                  <a:rPr lang="zh-CN" altLang="en-US" dirty="0">
                    <a:solidFill>
                      <a:sysClr val="windowText" lastClr="000000"/>
                    </a:solidFill>
                    <a:latin typeface="微软雅黑" panose="020B0503020204020204" pitchFamily="34" charset="-122"/>
                    <a:ea typeface="微软雅黑" panose="020B0503020204020204" pitchFamily="34" charset="-122"/>
                  </a:rPr>
                  <a:t>米时，它开始将速度降至</a:t>
                </a:r>
                <a:r>
                  <a:rPr lang="en-US" altLang="zh-CN" dirty="0">
                    <a:solidFill>
                      <a:sysClr val="windowText" lastClr="000000"/>
                    </a:solidFill>
                    <a:latin typeface="微软雅黑" panose="020B0503020204020204" pitchFamily="34" charset="-122"/>
                    <a:ea typeface="微软雅黑" panose="020B0503020204020204" pitchFamily="34" charset="-122"/>
                  </a:rPr>
                  <a:t>5 </a:t>
                </a:r>
                <a14:m>
                  <m:oMath xmlns:m="http://schemas.openxmlformats.org/officeDocument/2006/math">
                    <m:r>
                      <a:rPr lang="en-US" altLang="zh-CN">
                        <a:solidFill>
                          <a:sysClr val="windowText" lastClr="000000"/>
                        </a:solidFill>
                        <a:latin typeface="Cambria Math" panose="02040503050406030204" pitchFamily="18" charset="0"/>
                      </a:rPr>
                      <m:t>𝑘𝑚</m:t>
                    </m:r>
                    <m:r>
                      <a:rPr lang="en-US" altLang="zh-CN">
                        <a:solidFill>
                          <a:sysClr val="windowText" lastClr="000000"/>
                        </a:solidFill>
                        <a:latin typeface="Cambria Math" panose="02040503050406030204" pitchFamily="18" charset="0"/>
                      </a:rPr>
                      <m:t>/</m:t>
                    </m:r>
                    <m:r>
                      <a:rPr lang="en-US" altLang="zh-CN">
                        <a:solidFill>
                          <a:sysClr val="windowText" lastClr="000000"/>
                        </a:solidFill>
                        <a:latin typeface="Cambria Math" panose="02040503050406030204" pitchFamily="18" charset="0"/>
                      </a:rPr>
                      <m:t>h</m:t>
                    </m:r>
                    <m:r>
                      <a:rPr lang="en-US" altLang="zh-CN">
                        <a:solidFill>
                          <a:sysClr val="windowText" lastClr="000000"/>
                        </a:solidFill>
                        <a:latin typeface="Cambria Math" panose="02040503050406030204" pitchFamily="18" charset="0"/>
                      </a:rPr>
                      <m:t> </m:t>
                    </m:r>
                  </m:oMath>
                </a14:m>
                <a:r>
                  <a:rPr lang="zh-CN" altLang="en-US" dirty="0">
                    <a:solidFill>
                      <a:sysClr val="windowText" lastClr="000000"/>
                    </a:solidFill>
                    <a:latin typeface="微软雅黑" panose="020B0503020204020204" pitchFamily="34" charset="-122"/>
                    <a:ea typeface="微软雅黑" panose="020B0503020204020204" pitchFamily="34" charset="-122"/>
                  </a:rPr>
                  <a:t>，并保持该速度直到距离达到</a:t>
                </a:r>
                <a:r>
                  <a:rPr lang="en-US" altLang="zh-CN" dirty="0">
                    <a:solidFill>
                      <a:sysClr val="windowText" lastClr="000000"/>
                    </a:solidFill>
                    <a:latin typeface="微软雅黑" panose="020B0503020204020204" pitchFamily="34" charset="-122"/>
                    <a:ea typeface="微软雅黑" panose="020B0503020204020204" pitchFamily="34" charset="-122"/>
                  </a:rPr>
                  <a:t>3</a:t>
                </a:r>
                <a:r>
                  <a:rPr lang="zh-CN" altLang="en-US" dirty="0">
                    <a:solidFill>
                      <a:sysClr val="windowText" lastClr="000000"/>
                    </a:solidFill>
                    <a:latin typeface="微软雅黑" panose="020B0503020204020204" pitchFamily="34" charset="-122"/>
                    <a:ea typeface="微软雅黑" panose="020B0503020204020204" pitchFamily="34" charset="-122"/>
                  </a:rPr>
                  <a:t>米，最后</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停止移动。</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减速方式 </a:t>
                </a:r>
                <a:r>
                  <a:rPr lang="en-US" altLang="zh-CN" dirty="0">
                    <a:solidFill>
                      <a:sysClr val="windowText" lastClr="000000"/>
                    </a:solidFill>
                    <a:latin typeface="微软雅黑" panose="020B0503020204020204" pitchFamily="34" charset="-122"/>
                    <a:ea typeface="微软雅黑" panose="020B0503020204020204" pitchFamily="34" charset="-122"/>
                  </a:rPr>
                  <a:t>II </a:t>
                </a:r>
                <a:r>
                  <a:rPr lang="zh-CN" altLang="en-US" dirty="0">
                    <a:solidFill>
                      <a:sysClr val="windowText" lastClr="000000"/>
                    </a:solidFill>
                    <a:latin typeface="微软雅黑" panose="020B0503020204020204" pitchFamily="34" charset="-122"/>
                    <a:ea typeface="微软雅黑" panose="020B0503020204020204" pitchFamily="34" charset="-122"/>
                  </a:rPr>
                  <a:t>：只涉及一个减速阶段。当车辆和行人之间的距离为</a:t>
                </a:r>
                <a:r>
                  <a:rPr lang="en-US" altLang="zh-CN" dirty="0">
                    <a:solidFill>
                      <a:sysClr val="windowText" lastClr="000000"/>
                    </a:solidFill>
                    <a:latin typeface="微软雅黑" panose="020B0503020204020204" pitchFamily="34" charset="-122"/>
                    <a:ea typeface="微软雅黑" panose="020B0503020204020204" pitchFamily="34" charset="-122"/>
                  </a:rPr>
                  <a:t>15</a:t>
                </a:r>
                <a:r>
                  <a:rPr lang="zh-CN" altLang="en-US" dirty="0">
                    <a:solidFill>
                      <a:sysClr val="windowText" lastClr="000000"/>
                    </a:solidFill>
                    <a:latin typeface="微软雅黑" panose="020B0503020204020204" pitchFamily="34" charset="-122"/>
                    <a:ea typeface="微软雅黑" panose="020B0503020204020204" pitchFamily="34" charset="-122"/>
                  </a:rPr>
                  <a:t>米时，</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开始以</a:t>
                </a:r>
                <a:r>
                  <a:rPr lang="en-US" altLang="zh-CN" dirty="0">
                    <a:solidFill>
                      <a:sysClr val="windowText" lastClr="000000"/>
                    </a:solidFill>
                    <a:latin typeface="微软雅黑" panose="020B0503020204020204" pitchFamily="34" charset="-122"/>
                    <a:ea typeface="微软雅黑" panose="020B0503020204020204" pitchFamily="34" charset="-122"/>
                  </a:rPr>
                  <a:t>2.5</a:t>
                </a:r>
                <a14:m>
                  <m:oMath xmlns:m="http://schemas.openxmlformats.org/officeDocument/2006/math">
                    <m:r>
                      <a:rPr lang="en-US" altLang="zh-CN">
                        <a:solidFill>
                          <a:sysClr val="windowText" lastClr="000000"/>
                        </a:solidFill>
                        <a:latin typeface="Cambria Math" panose="02040503050406030204" pitchFamily="18" charset="0"/>
                      </a:rPr>
                      <m:t>𝑚</m:t>
                    </m:r>
                    <m:r>
                      <a:rPr lang="en-US" altLang="zh-CN">
                        <a:solidFill>
                          <a:sysClr val="windowText" lastClr="000000"/>
                        </a:solidFill>
                        <a:latin typeface="Cambria Math" panose="02040503050406030204" pitchFamily="18" charset="0"/>
                      </a:rPr>
                      <m:t>/</m:t>
                    </m:r>
                    <m:sSup>
                      <m:sSupPr>
                        <m:ctrlPr>
                          <a:rPr lang="en-US" altLang="zh-CN" i="1">
                            <a:solidFill>
                              <a:sysClr val="windowText" lastClr="000000"/>
                            </a:solidFill>
                            <a:latin typeface="Cambria Math" panose="02040503050406030204" pitchFamily="18" charset="0"/>
                          </a:rPr>
                        </m:ctrlPr>
                      </m:sSupPr>
                      <m:e>
                        <m:r>
                          <a:rPr lang="en-US" altLang="zh-CN">
                            <a:solidFill>
                              <a:sysClr val="windowText" lastClr="000000"/>
                            </a:solidFill>
                            <a:latin typeface="Cambria Math" panose="02040503050406030204" pitchFamily="18" charset="0"/>
                          </a:rPr>
                          <m:t>𝑠</m:t>
                        </m:r>
                      </m:e>
                      <m:sup>
                        <m:r>
                          <a:rPr lang="en-US" altLang="zh-CN">
                            <a:solidFill>
                              <a:sysClr val="windowText" lastClr="000000"/>
                            </a:solidFill>
                            <a:latin typeface="Cambria Math" panose="02040503050406030204" pitchFamily="18" charset="0"/>
                          </a:rPr>
                          <m:t>2</m:t>
                        </m:r>
                      </m:sup>
                    </m:sSup>
                  </m:oMath>
                </a14:m>
                <a:r>
                  <a:rPr lang="zh-CN" altLang="en-US" dirty="0">
                    <a:solidFill>
                      <a:sysClr val="windowText" lastClr="000000"/>
                    </a:solidFill>
                    <a:latin typeface="微软雅黑" panose="020B0503020204020204" pitchFamily="34" charset="-122"/>
                    <a:ea typeface="微软雅黑" panose="020B0503020204020204" pitchFamily="34" charset="-122"/>
                  </a:rPr>
                  <a:t>的减速率从</a:t>
                </a:r>
                <a:r>
                  <a:rPr lang="en-US" altLang="zh-CN" dirty="0">
                    <a:solidFill>
                      <a:sysClr val="windowText" lastClr="000000"/>
                    </a:solidFill>
                    <a:latin typeface="微软雅黑" panose="020B0503020204020204" pitchFamily="34" charset="-122"/>
                    <a:ea typeface="微软雅黑" panose="020B0503020204020204" pitchFamily="34" charset="-122"/>
                  </a:rPr>
                  <a:t>15 </a:t>
                </a:r>
                <a14:m>
                  <m:oMath xmlns:m="http://schemas.openxmlformats.org/officeDocument/2006/math">
                    <m:r>
                      <a:rPr lang="en-US" altLang="zh-CN">
                        <a:solidFill>
                          <a:sysClr val="windowText" lastClr="000000"/>
                        </a:solidFill>
                        <a:latin typeface="Cambria Math" panose="02040503050406030204" pitchFamily="18" charset="0"/>
                      </a:rPr>
                      <m:t>𝑘𝑚</m:t>
                    </m:r>
                    <m:r>
                      <a:rPr lang="en-US" altLang="zh-CN">
                        <a:solidFill>
                          <a:sysClr val="windowText" lastClr="000000"/>
                        </a:solidFill>
                        <a:latin typeface="Cambria Math" panose="02040503050406030204" pitchFamily="18" charset="0"/>
                      </a:rPr>
                      <m:t>/</m:t>
                    </m:r>
                    <m:r>
                      <a:rPr lang="en-US" altLang="zh-CN">
                        <a:solidFill>
                          <a:sysClr val="windowText" lastClr="000000"/>
                        </a:solidFill>
                        <a:latin typeface="Cambria Math" panose="02040503050406030204" pitchFamily="18" charset="0"/>
                      </a:rPr>
                      <m:t>h</m:t>
                    </m:r>
                  </m:oMath>
                </a14:m>
                <a:r>
                  <a:rPr lang="zh-CN" altLang="en-US" dirty="0">
                    <a:solidFill>
                      <a:sysClr val="windowText" lastClr="000000"/>
                    </a:solidFill>
                    <a:latin typeface="微软雅黑" panose="020B0503020204020204" pitchFamily="34" charset="-122"/>
                    <a:ea typeface="微软雅黑" panose="020B0503020204020204" pitchFamily="34" charset="-122"/>
                  </a:rPr>
                  <a:t>下降到</a:t>
                </a:r>
                <a:r>
                  <a:rPr lang="en-US" altLang="zh-CN" dirty="0">
                    <a:solidFill>
                      <a:sysClr val="windowText" lastClr="000000"/>
                    </a:solidFill>
                    <a:latin typeface="微软雅黑" panose="020B0503020204020204" pitchFamily="34" charset="-122"/>
                    <a:ea typeface="微软雅黑" panose="020B0503020204020204" pitchFamily="34" charset="-122"/>
                  </a:rPr>
                  <a:t>5 </a:t>
                </a:r>
                <a14:m>
                  <m:oMath xmlns:m="http://schemas.openxmlformats.org/officeDocument/2006/math">
                    <m:r>
                      <a:rPr lang="en-US" altLang="zh-CN">
                        <a:solidFill>
                          <a:sysClr val="windowText" lastClr="000000"/>
                        </a:solidFill>
                        <a:latin typeface="Cambria Math" panose="02040503050406030204" pitchFamily="18" charset="0"/>
                      </a:rPr>
                      <m:t>𝑘𝑚</m:t>
                    </m:r>
                    <m:r>
                      <a:rPr lang="en-US" altLang="zh-CN">
                        <a:solidFill>
                          <a:sysClr val="windowText" lastClr="000000"/>
                        </a:solidFill>
                        <a:latin typeface="Cambria Math" panose="02040503050406030204" pitchFamily="18" charset="0"/>
                      </a:rPr>
                      <m:t>/</m:t>
                    </m:r>
                    <m:r>
                      <a:rPr lang="en-US" altLang="zh-CN">
                        <a:solidFill>
                          <a:sysClr val="windowText" lastClr="000000"/>
                        </a:solidFill>
                        <a:latin typeface="Cambria Math" panose="02040503050406030204" pitchFamily="18" charset="0"/>
                      </a:rPr>
                      <m:t>h</m:t>
                    </m:r>
                    <m:r>
                      <a:rPr lang="en-US" altLang="zh-CN">
                        <a:solidFill>
                          <a:sysClr val="windowText" lastClr="000000"/>
                        </a:solidFill>
                        <a:latin typeface="Cambria Math" panose="02040503050406030204" pitchFamily="18" charset="0"/>
                      </a:rPr>
                      <m:t> </m:t>
                    </m:r>
                    <m:r>
                      <a:rPr lang="zh-CN" altLang="en-US" i="1">
                        <a:solidFill>
                          <a:sysClr val="windowText" lastClr="000000"/>
                        </a:solidFill>
                        <a:latin typeface="Cambria Math" panose="02040503050406030204" pitchFamily="18" charset="0"/>
                      </a:rPr>
                      <m:t>并</m:t>
                    </m:r>
                  </m:oMath>
                </a14:m>
                <a:r>
                  <a:rPr lang="zh-CN" altLang="en-US" dirty="0">
                    <a:solidFill>
                      <a:sysClr val="windowText" lastClr="000000"/>
                    </a:solidFill>
                    <a:latin typeface="微软雅黑" panose="020B0503020204020204" pitchFamily="34" charset="-122"/>
                    <a:ea typeface="微软雅黑" panose="020B0503020204020204" pitchFamily="34" charset="-122"/>
                  </a:rPr>
                  <a:t>在距离行人</a:t>
                </a:r>
                <a:r>
                  <a:rPr lang="en-US" altLang="zh-CN" dirty="0">
                    <a:solidFill>
                      <a:sysClr val="windowText" lastClr="000000"/>
                    </a:solidFill>
                    <a:latin typeface="微软雅黑" panose="020B0503020204020204" pitchFamily="34" charset="-122"/>
                    <a:ea typeface="微软雅黑" panose="020B0503020204020204" pitchFamily="34" charset="-122"/>
                  </a:rPr>
                  <a:t>3</a:t>
                </a:r>
                <a:r>
                  <a:rPr lang="zh-CN" altLang="en-US" dirty="0">
                    <a:solidFill>
                      <a:sysClr val="windowText" lastClr="000000"/>
                    </a:solidFill>
                    <a:latin typeface="微软雅黑" panose="020B0503020204020204" pitchFamily="34" charset="-122"/>
                    <a:ea typeface="微软雅黑" panose="020B0503020204020204" pitchFamily="34" charset="-122"/>
                  </a:rPr>
                  <a:t>米的地方停止移动。</a:t>
                </a:r>
                <a:endParaRPr lang="zh-CN" altLang="en-US" dirty="0">
                  <a:solidFill>
                    <a:sysClr val="windowText" lastClr="000000"/>
                  </a:solidFill>
                  <a:latin typeface="微软雅黑" panose="020B0503020204020204" pitchFamily="34" charset="-122"/>
                  <a:ea typeface="微软雅黑" panose="020B0503020204020204" pitchFamily="34" charset="-122"/>
                  <a:sym typeface="Arial" panose="020B0604020202020204" pitchFamily="34" charset="0"/>
                </a:endParaRPr>
              </a:p>
            </p:txBody>
          </p:sp>
        </mc:Choice>
        <mc:Fallback xmlns="">
          <p:sp>
            <p:nvSpPr>
              <p:cNvPr id="2" name="文本框 1">
                <a:extLst>
                  <a:ext uri="{FF2B5EF4-FFF2-40B4-BE49-F238E27FC236}">
                    <a16:creationId xmlns:a16="http://schemas.microsoft.com/office/drawing/2014/main" id="{A76B6C7E-E034-41D8-EFEA-972AAF7B2F37}"/>
                  </a:ext>
                </a:extLst>
              </p:cNvPr>
              <p:cNvSpPr txBox="1">
                <a:spLocks noRot="1" noChangeAspect="1" noMove="1" noResize="1" noEditPoints="1" noAdjustHandles="1" noChangeArrowheads="1" noChangeShapeType="1" noTextEdit="1"/>
              </p:cNvSpPr>
              <p:nvPr/>
            </p:nvSpPr>
            <p:spPr>
              <a:xfrm>
                <a:off x="6680720" y="1388770"/>
                <a:ext cx="4644220" cy="4316118"/>
              </a:xfrm>
              <a:prstGeom prst="rect">
                <a:avLst/>
              </a:prstGeom>
              <a:blipFill>
                <a:blip r:embed="rId3"/>
                <a:stretch>
                  <a:fillRect l="-1181" r="-1050" b="-1271"/>
                </a:stretch>
              </a:blipFill>
            </p:spPr>
            <p:txBody>
              <a:bodyPr/>
              <a:lstStyle/>
              <a:p>
                <a:r>
                  <a:rPr lang="zh-CN" altLang="en-US">
                    <a:noFill/>
                  </a:rPr>
                  <a:t> </a:t>
                </a:r>
              </a:p>
            </p:txBody>
          </p:sp>
        </mc:Fallback>
      </mc:AlternateContent>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723549"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实验场景设计</a:t>
            </a:r>
          </a:p>
        </p:txBody>
      </p:sp>
      <p:pic>
        <p:nvPicPr>
          <p:cNvPr id="6" name="图片 5">
            <a:extLst>
              <a:ext uri="{FF2B5EF4-FFF2-40B4-BE49-F238E27FC236}">
                <a16:creationId xmlns:a16="http://schemas.microsoft.com/office/drawing/2014/main" id="{C1D5C032-5EDE-8C1F-7BE5-AF344805A0D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067021" y="2260824"/>
            <a:ext cx="4042358" cy="2745628"/>
          </a:xfrm>
          <a:prstGeom prst="rect">
            <a:avLst/>
          </a:prstGeom>
        </p:spPr>
      </p:pic>
      <p:sp>
        <p:nvSpPr>
          <p:cNvPr id="5" name="文本框 4">
            <a:extLst>
              <a:ext uri="{FF2B5EF4-FFF2-40B4-BE49-F238E27FC236}">
                <a16:creationId xmlns:a16="http://schemas.microsoft.com/office/drawing/2014/main" id="{22DFC153-6B6B-C036-78E9-9A91EF61362C}"/>
              </a:ext>
            </a:extLst>
          </p:cNvPr>
          <p:cNvSpPr txBox="1"/>
          <p:nvPr/>
        </p:nvSpPr>
        <p:spPr>
          <a:xfrm>
            <a:off x="2433116" y="5182909"/>
            <a:ext cx="3617946" cy="584775"/>
          </a:xfrm>
          <a:prstGeom prst="rect">
            <a:avLst/>
          </a:prstGeom>
          <a:noFill/>
        </p:spPr>
        <p:txBody>
          <a:bodyPr wrap="square">
            <a:spAutoFit/>
          </a:bodyPr>
          <a:lstStyle/>
          <a:p>
            <a:pPr algn="ctr"/>
            <a:r>
              <a:rPr lang="en-US" altLang="zh-CN" sz="1600" b="0" i="0" dirty="0">
                <a:solidFill>
                  <a:srgbClr val="1D2129"/>
                </a:solidFill>
                <a:effectLst/>
                <a:latin typeface="PingFangSC-Regular"/>
              </a:rPr>
              <a:t>AV</a:t>
            </a:r>
            <a:r>
              <a:rPr lang="zh-CN" altLang="en-US" sz="1600" b="0" i="0" dirty="0">
                <a:solidFill>
                  <a:srgbClr val="1D2129"/>
                </a:solidFill>
                <a:effectLst/>
                <a:latin typeface="PingFangSC-Regular"/>
              </a:rPr>
              <a:t>与行人之间的相对距离与碰撞时间的关系</a:t>
            </a:r>
            <a:endParaRPr lang="zh-CN" altLang="en-US" sz="1600" dirty="0"/>
          </a:p>
        </p:txBody>
      </p:sp>
    </p:spTree>
    <p:extLst>
      <p:ext uri="{BB962C8B-B14F-4D97-AF65-F5344CB8AC3E}">
        <p14:creationId xmlns:p14="http://schemas.microsoft.com/office/powerpoint/2010/main" val="2997625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研究思路</a:t>
            </a:r>
          </a:p>
        </p:txBody>
      </p:sp>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A76B6C7E-E034-41D8-EFEA-972AAF7B2F37}"/>
                  </a:ext>
                </a:extLst>
              </p:cNvPr>
              <p:cNvSpPr txBox="1"/>
              <p:nvPr/>
            </p:nvSpPr>
            <p:spPr>
              <a:xfrm>
                <a:off x="2210764" y="2240437"/>
                <a:ext cx="9011538" cy="2377126"/>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所有变量的组合总共产生了</a:t>
                </a:r>
                <a:r>
                  <a:rPr lang="en-US" altLang="zh-CN" dirty="0">
                    <a:solidFill>
                      <a:sysClr val="windowText" lastClr="000000"/>
                    </a:solidFill>
                    <a:latin typeface="微软雅黑" panose="020B0503020204020204" pitchFamily="34" charset="-122"/>
                    <a:ea typeface="微软雅黑" panose="020B0503020204020204" pitchFamily="34" charset="-122"/>
                  </a:rPr>
                  <a:t>18</a:t>
                </a:r>
                <a:r>
                  <a:rPr lang="zh-CN" altLang="en-US" dirty="0">
                    <a:solidFill>
                      <a:sysClr val="windowText" lastClr="000000"/>
                    </a:solidFill>
                    <a:latin typeface="微软雅黑" panose="020B0503020204020204" pitchFamily="34" charset="-122"/>
                    <a:ea typeface="微软雅黑" panose="020B0503020204020204" pitchFamily="34" charset="-122"/>
                  </a:rPr>
                  <a:t>个过马路的场景并被划分为两个区块。</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第一个区块包括</a:t>
                </a:r>
                <a:r>
                  <a:rPr lang="en-US" altLang="zh-CN" dirty="0">
                    <a:solidFill>
                      <a:sysClr val="windowText" lastClr="000000"/>
                    </a:solidFill>
                    <a:latin typeface="微软雅黑" panose="020B0503020204020204" pitchFamily="34" charset="-122"/>
                    <a:ea typeface="微软雅黑" panose="020B0503020204020204" pitchFamily="34" charset="-122"/>
                  </a:rPr>
                  <a:t>12</a:t>
                </a:r>
                <a:r>
                  <a:rPr lang="zh-CN" altLang="en-US" dirty="0">
                    <a:solidFill>
                      <a:sysClr val="windowText" lastClr="000000"/>
                    </a:solidFill>
                    <a:latin typeface="微软雅黑" panose="020B0503020204020204" pitchFamily="34" charset="-122"/>
                    <a:ea typeface="微软雅黑" panose="020B0503020204020204" pitchFamily="34" charset="-122"/>
                  </a:rPr>
                  <a:t>个单行人场景</a:t>
                </a:r>
                <a:r>
                  <a:rPr lang="en-US" altLang="zh-CN" dirty="0">
                    <a:solidFill>
                      <a:sysClr val="windowText" lastClr="000000"/>
                    </a:solidFill>
                    <a:latin typeface="微软雅黑" panose="020B0503020204020204" pitchFamily="34" charset="-122"/>
                    <a:ea typeface="微软雅黑" panose="020B0503020204020204" pitchFamily="34" charset="-122"/>
                  </a:rPr>
                  <a:t>(2</a:t>
                </a:r>
                <a:r>
                  <a:rPr lang="zh-CN" altLang="en-US" dirty="0">
                    <a:solidFill>
                      <a:sysClr val="windowText" lastClr="000000"/>
                    </a:solidFill>
                    <a:latin typeface="微软雅黑" panose="020B0503020204020204" pitchFamily="34" charset="-122"/>
                    <a:ea typeface="微软雅黑" panose="020B0503020204020204" pitchFamily="34" charset="-122"/>
                  </a:rPr>
                  <a:t>个路径</a:t>
                </a:r>
                <a14:m>
                  <m:oMath xmlns:m="http://schemas.openxmlformats.org/officeDocument/2006/math">
                    <m:r>
                      <a:rPr lang="en-US" altLang="zh-CN">
                        <a:solidFill>
                          <a:sysClr val="windowText" lastClr="000000"/>
                        </a:solidFill>
                        <a:latin typeface="Cambria Math" panose="02040503050406030204" pitchFamily="18" charset="0"/>
                      </a:rPr>
                      <m:t>×</m:t>
                    </m:r>
                  </m:oMath>
                </a14:m>
                <a:r>
                  <a:rPr lang="en-US" altLang="zh-CN" dirty="0">
                    <a:solidFill>
                      <a:sysClr val="windowText" lastClr="000000"/>
                    </a:solidFill>
                    <a:latin typeface="微软雅黑" panose="020B0503020204020204" pitchFamily="34" charset="-122"/>
                    <a:ea typeface="微软雅黑" panose="020B0503020204020204" pitchFamily="34" charset="-122"/>
                  </a:rPr>
                  <a:t>2</a:t>
                </a:r>
                <a:r>
                  <a:rPr lang="zh-CN" altLang="en-US" dirty="0">
                    <a:solidFill>
                      <a:sysClr val="windowText" lastClr="000000"/>
                    </a:solidFill>
                    <a:latin typeface="微软雅黑" panose="020B0503020204020204" pitchFamily="34" charset="-122"/>
                    <a:ea typeface="微软雅黑" panose="020B0503020204020204" pitchFamily="34" charset="-122"/>
                  </a:rPr>
                  <a:t>个减速</a:t>
                </a:r>
                <a14:m>
                  <m:oMath xmlns:m="http://schemas.openxmlformats.org/officeDocument/2006/math">
                    <m:r>
                      <a:rPr lang="en-US" altLang="zh-CN">
                        <a:solidFill>
                          <a:sysClr val="windowText" lastClr="000000"/>
                        </a:solidFill>
                        <a:latin typeface="Cambria Math" panose="02040503050406030204" pitchFamily="18" charset="0"/>
                      </a:rPr>
                      <m:t>× </m:t>
                    </m:r>
                  </m:oMath>
                </a14:m>
                <a:r>
                  <a:rPr lang="en-US" altLang="zh-CN" dirty="0">
                    <a:solidFill>
                      <a:sysClr val="windowText" lastClr="000000"/>
                    </a:solidFill>
                    <a:latin typeface="微软雅黑" panose="020B0503020204020204" pitchFamily="34" charset="-122"/>
                    <a:ea typeface="微软雅黑" panose="020B0503020204020204" pitchFamily="34" charset="-122"/>
                  </a:rPr>
                  <a:t>3</a:t>
                </a:r>
                <a:r>
                  <a:rPr lang="zh-CN" altLang="en-US" dirty="0">
                    <a:solidFill>
                      <a:sysClr val="windowText" lastClr="000000"/>
                    </a:solidFill>
                    <a:latin typeface="微软雅黑" panose="020B0503020204020204" pitchFamily="34" charset="-122"/>
                    <a:ea typeface="微软雅黑" panose="020B0503020204020204" pitchFamily="34" charset="-122"/>
                  </a:rPr>
                  <a:t>个</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第二个区块包括</a:t>
                </a:r>
                <a:r>
                  <a:rPr lang="en-US" altLang="zh-CN" dirty="0">
                    <a:solidFill>
                      <a:sysClr val="windowText" lastClr="000000"/>
                    </a:solidFill>
                    <a:latin typeface="微软雅黑" panose="020B0503020204020204" pitchFamily="34" charset="-122"/>
                    <a:ea typeface="微软雅黑" panose="020B0503020204020204" pitchFamily="34" charset="-122"/>
                  </a:rPr>
                  <a:t>6</a:t>
                </a:r>
                <a:r>
                  <a:rPr lang="zh-CN" altLang="en-US" dirty="0">
                    <a:solidFill>
                      <a:sysClr val="windowText" lastClr="000000"/>
                    </a:solidFill>
                    <a:latin typeface="微软雅黑" panose="020B0503020204020204" pitchFamily="34" charset="-122"/>
                    <a:ea typeface="微软雅黑" panose="020B0503020204020204" pitchFamily="34" charset="-122"/>
                  </a:rPr>
                  <a:t>个双行人场景</a:t>
                </a:r>
                <a:r>
                  <a:rPr lang="en-US" altLang="zh-CN" dirty="0">
                    <a:solidFill>
                      <a:sysClr val="windowText" lastClr="000000"/>
                    </a:solidFill>
                    <a:latin typeface="微软雅黑" panose="020B0503020204020204" pitchFamily="34" charset="-122"/>
                    <a:ea typeface="微软雅黑" panose="020B0503020204020204" pitchFamily="34" charset="-122"/>
                  </a:rPr>
                  <a:t>(2</a:t>
                </a:r>
                <a:r>
                  <a:rPr lang="zh-CN" altLang="en-US" dirty="0">
                    <a:solidFill>
                      <a:sysClr val="windowText" lastClr="000000"/>
                    </a:solidFill>
                    <a:latin typeface="微软雅黑" panose="020B0503020204020204" pitchFamily="34" charset="-122"/>
                    <a:ea typeface="微软雅黑" panose="020B0503020204020204" pitchFamily="34" charset="-122"/>
                  </a:rPr>
                  <a:t>个路径</a:t>
                </a:r>
                <a14:m>
                  <m:oMath xmlns:m="http://schemas.openxmlformats.org/officeDocument/2006/math">
                    <m:r>
                      <a:rPr lang="en-US" altLang="zh-CN">
                        <a:solidFill>
                          <a:sysClr val="windowText" lastClr="000000"/>
                        </a:solidFill>
                        <a:latin typeface="Cambria Math" panose="02040503050406030204" pitchFamily="18" charset="0"/>
                      </a:rPr>
                      <m:t>× </m:t>
                    </m:r>
                  </m:oMath>
                </a14:m>
                <a:r>
                  <a:rPr lang="en-US" altLang="zh-CN" dirty="0">
                    <a:solidFill>
                      <a:sysClr val="windowText" lastClr="000000"/>
                    </a:solidFill>
                    <a:latin typeface="微软雅黑" panose="020B0503020204020204" pitchFamily="34" charset="-122"/>
                    <a:ea typeface="微软雅黑" panose="020B0503020204020204" pitchFamily="34" charset="-122"/>
                  </a:rPr>
                  <a:t>3</a:t>
                </a:r>
                <a:r>
                  <a:rPr lang="zh-CN" altLang="en-US" dirty="0">
                    <a:solidFill>
                      <a:sysClr val="windowText" lastClr="000000"/>
                    </a:solidFill>
                    <a:latin typeface="微软雅黑" panose="020B0503020204020204" pitchFamily="34" charset="-122"/>
                    <a:ea typeface="微软雅黑" panose="020B0503020204020204" pitchFamily="34" charset="-122"/>
                  </a:rPr>
                  <a:t>个</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在不同的场景中，只有主体内部变量不同，其余的基础设施保持不变。每个参与者先进行第一个区块实验，再进行第二个区块。对于两名行人的场景，两名参与者的相对站立位置是随机分配的。</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mc:Choice>
        <mc:Fallback xmlns="">
          <p:sp>
            <p:nvSpPr>
              <p:cNvPr id="2" name="文本框 1">
                <a:extLst>
                  <a:ext uri="{FF2B5EF4-FFF2-40B4-BE49-F238E27FC236}">
                    <a16:creationId xmlns:a16="http://schemas.microsoft.com/office/drawing/2014/main" id="{A76B6C7E-E034-41D8-EFEA-972AAF7B2F37}"/>
                  </a:ext>
                </a:extLst>
              </p:cNvPr>
              <p:cNvSpPr txBox="1">
                <a:spLocks noRot="1" noChangeAspect="1" noMove="1" noResize="1" noEditPoints="1" noAdjustHandles="1" noChangeArrowheads="1" noChangeShapeType="1" noTextEdit="1"/>
              </p:cNvSpPr>
              <p:nvPr/>
            </p:nvSpPr>
            <p:spPr>
              <a:xfrm>
                <a:off x="2210764" y="2240437"/>
                <a:ext cx="9011538" cy="2377126"/>
              </a:xfrm>
              <a:prstGeom prst="rect">
                <a:avLst/>
              </a:prstGeom>
              <a:blipFill>
                <a:blip r:embed="rId3"/>
                <a:stretch>
                  <a:fillRect l="-609" b="-3342"/>
                </a:stretch>
              </a:blipFill>
            </p:spPr>
            <p:txBody>
              <a:bodyPr/>
              <a:lstStyle/>
              <a:p>
                <a:r>
                  <a:rPr lang="zh-CN" altLang="en-US">
                    <a:noFill/>
                  </a:rPr>
                  <a:t> </a:t>
                </a:r>
              </a:p>
            </p:txBody>
          </p:sp>
        </mc:Fallback>
      </mc:AlternateContent>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723549"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实验任务设计</a:t>
            </a:r>
          </a:p>
        </p:txBody>
      </p:sp>
    </p:spTree>
    <p:extLst>
      <p:ext uri="{BB962C8B-B14F-4D97-AF65-F5344CB8AC3E}">
        <p14:creationId xmlns:p14="http://schemas.microsoft.com/office/powerpoint/2010/main" val="4104748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研究思路</a:t>
            </a:r>
          </a:p>
        </p:txBody>
      </p:sp>
      <p:sp>
        <p:nvSpPr>
          <p:cNvPr id="2" name="文本框 1">
            <a:extLst>
              <a:ext uri="{FF2B5EF4-FFF2-40B4-BE49-F238E27FC236}">
                <a16:creationId xmlns:a16="http://schemas.microsoft.com/office/drawing/2014/main" id="{A76B6C7E-E034-41D8-EFEA-972AAF7B2F37}"/>
              </a:ext>
            </a:extLst>
          </p:cNvPr>
          <p:cNvSpPr txBox="1"/>
          <p:nvPr/>
        </p:nvSpPr>
        <p:spPr>
          <a:xfrm>
            <a:off x="6354147" y="1851549"/>
            <a:ext cx="4850085" cy="3540521"/>
          </a:xfrm>
          <a:prstGeom prst="rect">
            <a:avLst/>
          </a:prstGeom>
          <a:noFill/>
        </p:spPr>
        <p:txBody>
          <a:bodyPr wrap="square" rtlCol="0">
            <a:spAutoFit/>
          </a:bodyPr>
          <a:lstStyle/>
          <a:p>
            <a:pPr indent="457200" defTabSz="683895">
              <a:lnSpc>
                <a:spcPct val="140000"/>
              </a:lnSpc>
            </a:pPr>
            <a:r>
              <a:rPr lang="en-US" altLang="zh-CN" dirty="0">
                <a:solidFill>
                  <a:sysClr val="windowText" lastClr="000000"/>
                </a:solidFill>
                <a:latin typeface="微软雅黑" panose="020B0503020204020204" pitchFamily="34" charset="-122"/>
                <a:ea typeface="微软雅黑" panose="020B0503020204020204" pitchFamily="34" charset="-122"/>
              </a:rPr>
              <a:t>VR</a:t>
            </a:r>
            <a:r>
              <a:rPr lang="zh-CN" altLang="en-US" dirty="0">
                <a:solidFill>
                  <a:sysClr val="windowText" lastClr="000000"/>
                </a:solidFill>
                <a:latin typeface="微软雅黑" panose="020B0503020204020204" pitchFamily="34" charset="-122"/>
                <a:ea typeface="微软雅黑" panose="020B0503020204020204" pitchFamily="34" charset="-122"/>
              </a:rPr>
              <a:t>实验在一个长</a:t>
            </a:r>
            <a:r>
              <a:rPr lang="en-US" altLang="zh-CN" dirty="0">
                <a:solidFill>
                  <a:sysClr val="windowText" lastClr="000000"/>
                </a:solidFill>
                <a:latin typeface="微软雅黑" panose="020B0503020204020204" pitchFamily="34" charset="-122"/>
                <a:ea typeface="微软雅黑" panose="020B0503020204020204" pitchFamily="34" charset="-122"/>
              </a:rPr>
              <a:t>15</a:t>
            </a:r>
            <a:r>
              <a:rPr lang="zh-CN" altLang="en-US" dirty="0">
                <a:solidFill>
                  <a:sysClr val="windowText" lastClr="000000"/>
                </a:solidFill>
                <a:latin typeface="微软雅黑" panose="020B0503020204020204" pitchFamily="34" charset="-122"/>
                <a:ea typeface="微软雅黑" panose="020B0503020204020204" pitchFamily="34" charset="-122"/>
              </a:rPr>
              <a:t>米、宽</a:t>
            </a:r>
            <a:r>
              <a:rPr lang="en-US" altLang="zh-CN" dirty="0">
                <a:solidFill>
                  <a:sysClr val="windowText" lastClr="000000"/>
                </a:solidFill>
                <a:latin typeface="微软雅黑" panose="020B0503020204020204" pitchFamily="34" charset="-122"/>
                <a:ea typeface="微软雅黑" panose="020B0503020204020204" pitchFamily="34" charset="-122"/>
              </a:rPr>
              <a:t>8</a:t>
            </a:r>
            <a:r>
              <a:rPr lang="zh-CN" altLang="en-US" dirty="0">
                <a:solidFill>
                  <a:sysClr val="windowText" lastClr="000000"/>
                </a:solidFill>
                <a:latin typeface="微软雅黑" panose="020B0503020204020204" pitchFamily="34" charset="-122"/>
                <a:ea typeface="微软雅黑" panose="020B0503020204020204" pitchFamily="34" charset="-122"/>
              </a:rPr>
              <a:t>米、高</a:t>
            </a:r>
            <a:r>
              <a:rPr lang="en-US" altLang="zh-CN" dirty="0">
                <a:solidFill>
                  <a:sysClr val="windowText" lastClr="000000"/>
                </a:solidFill>
                <a:latin typeface="微软雅黑" panose="020B0503020204020204" pitchFamily="34" charset="-122"/>
                <a:ea typeface="微软雅黑" panose="020B0503020204020204" pitchFamily="34" charset="-122"/>
              </a:rPr>
              <a:t>3.8</a:t>
            </a:r>
            <a:r>
              <a:rPr lang="zh-CN" altLang="en-US" dirty="0">
                <a:solidFill>
                  <a:sysClr val="windowText" lastClr="000000"/>
                </a:solidFill>
                <a:latin typeface="微软雅黑" panose="020B0503020204020204" pitchFamily="34" charset="-122"/>
                <a:ea typeface="微软雅黑" panose="020B0503020204020204" pitchFamily="34" charset="-122"/>
              </a:rPr>
              <a:t>米的房间里进行。</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实验设备使用了</a:t>
            </a:r>
            <a:r>
              <a:rPr lang="en-US" altLang="zh-CN" dirty="0">
                <a:solidFill>
                  <a:sysClr val="windowText" lastClr="000000"/>
                </a:solidFill>
                <a:latin typeface="微软雅黑" panose="020B0503020204020204" pitchFamily="34" charset="-122"/>
                <a:ea typeface="微软雅黑" panose="020B0503020204020204" pitchFamily="34" charset="-122"/>
              </a:rPr>
              <a:t>HTCVIVE Pro Eye</a:t>
            </a:r>
            <a:r>
              <a:rPr lang="zh-CN" altLang="en-US" dirty="0">
                <a:solidFill>
                  <a:sysClr val="windowText" lastClr="000000"/>
                </a:solidFill>
                <a:latin typeface="微软雅黑" panose="020B0503020204020204" pitchFamily="34" charset="-122"/>
                <a:ea typeface="微软雅黑" panose="020B0503020204020204" pitchFamily="34" charset="-122"/>
              </a:rPr>
              <a:t> 头显和</a:t>
            </a:r>
            <a:r>
              <a:rPr lang="en-US" altLang="zh-CN" dirty="0">
                <a:solidFill>
                  <a:sysClr val="windowText" lastClr="000000"/>
                </a:solidFill>
                <a:latin typeface="微软雅黑" panose="020B0503020204020204" pitchFamily="34" charset="-122"/>
                <a:ea typeface="微软雅黑" panose="020B0503020204020204" pitchFamily="34" charset="-122"/>
              </a:rPr>
              <a:t>HP ReverbG2 </a:t>
            </a:r>
            <a:r>
              <a:rPr lang="en-US" altLang="zh-CN" dirty="0" err="1">
                <a:solidFill>
                  <a:sysClr val="windowText" lastClr="000000"/>
                </a:solidFill>
                <a:latin typeface="微软雅黑" panose="020B0503020204020204" pitchFamily="34" charset="-122"/>
                <a:ea typeface="微软雅黑" panose="020B0503020204020204" pitchFamily="34" charset="-122"/>
              </a:rPr>
              <a:t>Omnicept</a:t>
            </a:r>
            <a:r>
              <a:rPr lang="zh-CN" altLang="en-US" dirty="0">
                <a:solidFill>
                  <a:sysClr val="windowText" lastClr="000000"/>
                </a:solidFill>
                <a:latin typeface="微软雅黑" panose="020B0503020204020204" pitchFamily="34" charset="-122"/>
                <a:ea typeface="微软雅黑" panose="020B0503020204020204" pitchFamily="34" charset="-122"/>
              </a:rPr>
              <a:t> 头显。</a:t>
            </a:r>
            <a:r>
              <a:rPr lang="en-US" altLang="zh-CN" dirty="0">
                <a:solidFill>
                  <a:sysClr val="windowText" lastClr="000000"/>
                </a:solidFill>
                <a:latin typeface="微软雅黑" panose="020B0503020204020204" pitchFamily="34" charset="-122"/>
                <a:ea typeface="微软雅黑" panose="020B0503020204020204" pitchFamily="34" charset="-122"/>
              </a:rPr>
              <a:t>HTC</a:t>
            </a:r>
            <a:r>
              <a:rPr lang="zh-CN" altLang="en-US" dirty="0">
                <a:solidFill>
                  <a:sysClr val="windowText" lastClr="000000"/>
                </a:solidFill>
                <a:latin typeface="微软雅黑" panose="020B0503020204020204" pitchFamily="34" charset="-122"/>
                <a:ea typeface="微软雅黑" panose="020B0503020204020204" pitchFamily="34" charset="-122"/>
              </a:rPr>
              <a:t>连接到</a:t>
            </a:r>
            <a:r>
              <a:rPr lang="en-US" altLang="zh-CN" dirty="0">
                <a:solidFill>
                  <a:sysClr val="windowText" lastClr="000000"/>
                </a:solidFill>
                <a:latin typeface="微软雅黑" panose="020B0503020204020204" pitchFamily="34" charset="-122"/>
                <a:ea typeface="微软雅黑" panose="020B0503020204020204" pitchFamily="34" charset="-122"/>
              </a:rPr>
              <a:t>Windows 10</a:t>
            </a:r>
            <a:r>
              <a:rPr lang="zh-CN" altLang="en-US" dirty="0">
                <a:solidFill>
                  <a:sysClr val="windowText" lastClr="000000"/>
                </a:solidFill>
                <a:latin typeface="微软雅黑" panose="020B0503020204020204" pitchFamily="34" charset="-122"/>
                <a:ea typeface="微软雅黑" panose="020B0503020204020204" pitchFamily="34" charset="-122"/>
              </a:rPr>
              <a:t>桌面，</a:t>
            </a:r>
            <a:r>
              <a:rPr lang="en-US" altLang="zh-CN" dirty="0">
                <a:solidFill>
                  <a:sysClr val="windowText" lastClr="000000"/>
                </a:solidFill>
                <a:latin typeface="微软雅黑" panose="020B0503020204020204" pitchFamily="34" charset="-122"/>
                <a:ea typeface="微软雅黑" panose="020B0503020204020204" pitchFamily="34" charset="-122"/>
              </a:rPr>
              <a:t>HR</a:t>
            </a:r>
            <a:r>
              <a:rPr lang="zh-CN" altLang="en-US" dirty="0">
                <a:solidFill>
                  <a:sysClr val="windowText" lastClr="000000"/>
                </a:solidFill>
                <a:latin typeface="微软雅黑" panose="020B0503020204020204" pitchFamily="34" charset="-122"/>
                <a:ea typeface="微软雅黑" panose="020B0503020204020204" pitchFamily="34" charset="-122"/>
              </a:rPr>
              <a:t>在</a:t>
            </a:r>
            <a:r>
              <a:rPr lang="en-US" altLang="zh-CN" dirty="0">
                <a:solidFill>
                  <a:sysClr val="windowText" lastClr="000000"/>
                </a:solidFill>
                <a:latin typeface="微软雅黑" panose="020B0503020204020204" pitchFamily="34" charset="-122"/>
                <a:ea typeface="微软雅黑" panose="020B0503020204020204" pitchFamily="34" charset="-122"/>
              </a:rPr>
              <a:t>Windows 10</a:t>
            </a:r>
            <a:r>
              <a:rPr lang="zh-CN" altLang="en-US" dirty="0">
                <a:solidFill>
                  <a:sysClr val="windowText" lastClr="000000"/>
                </a:solidFill>
                <a:latin typeface="微软雅黑" panose="020B0503020204020204" pitchFamily="34" charset="-122"/>
                <a:ea typeface="微软雅黑" panose="020B0503020204020204" pitchFamily="34" charset="-122"/>
              </a:rPr>
              <a:t>桌面上运行，具体场景如左图所示。</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使用头显设备可以体验更真实的步行运动风格，将用户在真实世界中的行为</a:t>
            </a:r>
            <a:r>
              <a:rPr lang="en-US" altLang="zh-CN" dirty="0">
                <a:solidFill>
                  <a:sysClr val="windowText" lastClr="000000"/>
                </a:solidFill>
                <a:latin typeface="微软雅黑" panose="020B0503020204020204" pitchFamily="34" charset="-122"/>
                <a:ea typeface="微软雅黑" panose="020B0503020204020204" pitchFamily="34" charset="-122"/>
              </a:rPr>
              <a:t>1:1</a:t>
            </a:r>
            <a:r>
              <a:rPr lang="zh-CN" altLang="en-US" dirty="0">
                <a:solidFill>
                  <a:sysClr val="windowText" lastClr="000000"/>
                </a:solidFill>
                <a:latin typeface="微软雅黑" panose="020B0503020204020204" pitchFamily="34" charset="-122"/>
                <a:ea typeface="微软雅黑" panose="020B0503020204020204" pitchFamily="34" charset="-122"/>
              </a:rPr>
              <a:t>在虚拟环境中相匹配。</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980029"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实验设备与环境</a:t>
            </a:r>
          </a:p>
        </p:txBody>
      </p:sp>
      <p:pic>
        <p:nvPicPr>
          <p:cNvPr id="6" name="图片 5">
            <a:extLst>
              <a:ext uri="{FF2B5EF4-FFF2-40B4-BE49-F238E27FC236}">
                <a16:creationId xmlns:a16="http://schemas.microsoft.com/office/drawing/2014/main" id="{160F8E27-ADBD-1BD9-4B15-7FB797DA956F}"/>
              </a:ext>
            </a:extLst>
          </p:cNvPr>
          <p:cNvPicPr>
            <a:picLocks noChangeAspect="1"/>
          </p:cNvPicPr>
          <p:nvPr/>
        </p:nvPicPr>
        <p:blipFill>
          <a:blip r:embed="rId3"/>
          <a:stretch>
            <a:fillRect/>
          </a:stretch>
        </p:blipFill>
        <p:spPr>
          <a:xfrm>
            <a:off x="2210764" y="2154694"/>
            <a:ext cx="3017782" cy="3071126"/>
          </a:xfrm>
          <a:prstGeom prst="rect">
            <a:avLst/>
          </a:prstGeom>
        </p:spPr>
      </p:pic>
    </p:spTree>
    <p:extLst>
      <p:ext uri="{BB962C8B-B14F-4D97-AF65-F5344CB8AC3E}">
        <p14:creationId xmlns:p14="http://schemas.microsoft.com/office/powerpoint/2010/main" val="7847724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研究思路</a:t>
            </a:r>
          </a:p>
        </p:txBody>
      </p:sp>
      <p:sp>
        <p:nvSpPr>
          <p:cNvPr id="2" name="文本框 1">
            <a:extLst>
              <a:ext uri="{FF2B5EF4-FFF2-40B4-BE49-F238E27FC236}">
                <a16:creationId xmlns:a16="http://schemas.microsoft.com/office/drawing/2014/main" id="{A76B6C7E-E034-41D8-EFEA-972AAF7B2F37}"/>
              </a:ext>
            </a:extLst>
          </p:cNvPr>
          <p:cNvSpPr txBox="1"/>
          <p:nvPr/>
        </p:nvSpPr>
        <p:spPr>
          <a:xfrm>
            <a:off x="2143647" y="3016034"/>
            <a:ext cx="9360998" cy="825932"/>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实验过程包括四个部分：</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1</a:t>
            </a:r>
            <a:r>
              <a:rPr lang="zh-CN" altLang="en-US" dirty="0">
                <a:solidFill>
                  <a:sysClr val="windowText" lastClr="000000"/>
                </a:solidFill>
                <a:latin typeface="微软雅黑" panose="020B0503020204020204" pitchFamily="34" charset="-122"/>
                <a:ea typeface="微软雅黑" panose="020B0503020204020204" pitchFamily="34" charset="-122"/>
              </a:rPr>
              <a:t>）实验介绍，（</a:t>
            </a:r>
            <a:r>
              <a:rPr lang="en-US" altLang="zh-CN" dirty="0">
                <a:solidFill>
                  <a:sysClr val="windowText" lastClr="000000"/>
                </a:solidFill>
                <a:latin typeface="微软雅黑" panose="020B0503020204020204" pitchFamily="34" charset="-122"/>
                <a:ea typeface="微软雅黑" panose="020B0503020204020204" pitchFamily="34" charset="-122"/>
              </a:rPr>
              <a:t>2</a:t>
            </a:r>
            <a:r>
              <a:rPr lang="zh-CN" altLang="en-US" dirty="0">
                <a:solidFill>
                  <a:sysClr val="windowText" lastClr="000000"/>
                </a:solidFill>
                <a:latin typeface="微软雅黑" panose="020B0503020204020204" pitchFamily="34" charset="-122"/>
                <a:ea typeface="微软雅黑" panose="020B0503020204020204" pitchFamily="34" charset="-122"/>
              </a:rPr>
              <a:t>）熟悉</a:t>
            </a:r>
            <a:r>
              <a:rPr lang="en-US" altLang="zh-CN" dirty="0">
                <a:solidFill>
                  <a:sysClr val="windowText" lastClr="000000"/>
                </a:solidFill>
                <a:latin typeface="微软雅黑" panose="020B0503020204020204" pitchFamily="34" charset="-122"/>
                <a:ea typeface="微软雅黑" panose="020B0503020204020204" pitchFamily="34" charset="-122"/>
              </a:rPr>
              <a:t>VR</a:t>
            </a:r>
            <a:r>
              <a:rPr lang="zh-CN" altLang="en-US" dirty="0">
                <a:solidFill>
                  <a:sysClr val="windowText" lastClr="000000"/>
                </a:solidFill>
                <a:latin typeface="微软雅黑" panose="020B0503020204020204" pitchFamily="34" charset="-122"/>
                <a:ea typeface="微软雅黑" panose="020B0503020204020204" pitchFamily="34" charset="-122"/>
              </a:rPr>
              <a:t>系统，（</a:t>
            </a:r>
            <a:r>
              <a:rPr lang="en-US" altLang="zh-CN" dirty="0">
                <a:solidFill>
                  <a:sysClr val="windowText" lastClr="000000"/>
                </a:solidFill>
                <a:latin typeface="微软雅黑" panose="020B0503020204020204" pitchFamily="34" charset="-122"/>
                <a:ea typeface="微软雅黑" panose="020B0503020204020204" pitchFamily="34" charset="-122"/>
              </a:rPr>
              <a:t>3</a:t>
            </a:r>
            <a:r>
              <a:rPr lang="zh-CN" altLang="en-US" dirty="0">
                <a:solidFill>
                  <a:sysClr val="windowText" lastClr="000000"/>
                </a:solidFill>
                <a:latin typeface="微软雅黑" panose="020B0503020204020204" pitchFamily="34" charset="-122"/>
                <a:ea typeface="微软雅黑" panose="020B0503020204020204" pitchFamily="34" charset="-122"/>
              </a:rPr>
              <a:t>）正式实验，（</a:t>
            </a:r>
            <a:r>
              <a:rPr lang="en-US" altLang="zh-CN" dirty="0">
                <a:solidFill>
                  <a:sysClr val="windowText" lastClr="000000"/>
                </a:solidFill>
                <a:latin typeface="微软雅黑" panose="020B0503020204020204" pitchFamily="34" charset="-122"/>
                <a:ea typeface="微软雅黑" panose="020B0503020204020204" pitchFamily="34" charset="-122"/>
              </a:rPr>
              <a:t>4</a:t>
            </a:r>
            <a:r>
              <a:rPr lang="zh-CN" altLang="en-US" dirty="0">
                <a:solidFill>
                  <a:sysClr val="windowText" lastClr="000000"/>
                </a:solidFill>
                <a:latin typeface="微软雅黑" panose="020B0503020204020204" pitchFamily="34" charset="-122"/>
                <a:ea typeface="微软雅黑" panose="020B0503020204020204" pitchFamily="34" charset="-122"/>
              </a:rPr>
              <a:t>）填写调查问卷。</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21058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实验步骤</a:t>
            </a:r>
          </a:p>
        </p:txBody>
      </p:sp>
    </p:spTree>
    <p:extLst>
      <p:ext uri="{BB962C8B-B14F-4D97-AF65-F5344CB8AC3E}">
        <p14:creationId xmlns:p14="http://schemas.microsoft.com/office/powerpoint/2010/main" val="40968785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sp>
        <p:nvSpPr>
          <p:cNvPr id="6" name="矩形 5"/>
          <p:cNvSpPr/>
          <p:nvPr/>
        </p:nvSpPr>
        <p:spPr>
          <a:xfrm>
            <a:off x="4103753" y="2982389"/>
            <a:ext cx="4241084" cy="769441"/>
          </a:xfrm>
          <a:prstGeom prst="rect">
            <a:avLst/>
          </a:prstGeom>
        </p:spPr>
        <p:txBody>
          <a:bodyPr wrap="square">
            <a:spAutoFit/>
          </a:bodyPr>
          <a:lstStyle/>
          <a:p>
            <a:pPr algn="ctr">
              <a:defRPr/>
            </a:pPr>
            <a:r>
              <a:rPr lang="zh-CN" altLang="en-US" sz="4400" kern="100" dirty="0">
                <a:solidFill>
                  <a:schemeClr val="bg1"/>
                </a:solidFill>
                <a:latin typeface="方正兰亭细黑_GBK" pitchFamily="2" charset="-122"/>
                <a:ea typeface="方正兰亭细黑_GBK" pitchFamily="2" charset="-122"/>
                <a:cs typeface="Times New Roman" panose="02020603050405020304" pitchFamily="18" charset="0"/>
              </a:rPr>
              <a:t>结果分析</a:t>
            </a:r>
            <a:endParaRPr lang="zh-CN" altLang="zh-CN" sz="4400" kern="100" dirty="0">
              <a:solidFill>
                <a:schemeClr val="bg1"/>
              </a:solidFill>
              <a:latin typeface="方正兰亭细黑_GBK" pitchFamily="2" charset="-122"/>
              <a:ea typeface="方正兰亭细黑_GBK" pitchFamily="2" charset="-122"/>
              <a:cs typeface="Times New Roman" panose="02020603050405020304" pitchFamily="18" charset="0"/>
            </a:endParaRPr>
          </a:p>
        </p:txBody>
      </p:sp>
      <p:sp>
        <p:nvSpPr>
          <p:cNvPr id="8" name="文本框 7"/>
          <p:cNvSpPr txBox="1"/>
          <p:nvPr/>
        </p:nvSpPr>
        <p:spPr>
          <a:xfrm>
            <a:off x="5520117" y="3957161"/>
            <a:ext cx="1551881"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数值模拟</a:t>
            </a:r>
          </a:p>
        </p:txBody>
      </p:sp>
      <p:cxnSp>
        <p:nvCxnSpPr>
          <p:cNvPr id="11" name="直接连接符 10"/>
          <p:cNvCxnSpPr/>
          <p:nvPr/>
        </p:nvCxnSpPr>
        <p:spPr>
          <a:xfrm>
            <a:off x="4100295" y="3854495"/>
            <a:ext cx="424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5434135" y="1315452"/>
            <a:ext cx="1580321" cy="1580321"/>
            <a:chOff x="5434135" y="1315452"/>
            <a:chExt cx="1580321" cy="1580321"/>
          </a:xfrm>
        </p:grpSpPr>
        <p:sp>
          <p:nvSpPr>
            <p:cNvPr id="2" name="椭圆 1"/>
            <p:cNvSpPr/>
            <p:nvPr/>
          </p:nvSpPr>
          <p:spPr>
            <a:xfrm>
              <a:off x="5434135" y="1315452"/>
              <a:ext cx="1580321" cy="1580321"/>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grpSp>
          <p:nvGrpSpPr>
            <p:cNvPr id="10" name="组合 9"/>
            <p:cNvGrpSpPr>
              <a:grpSpLocks noChangeAspect="1"/>
            </p:cNvGrpSpPr>
            <p:nvPr/>
          </p:nvGrpSpPr>
          <p:grpSpPr>
            <a:xfrm>
              <a:off x="5734999" y="1754928"/>
              <a:ext cx="1008000" cy="685526"/>
              <a:chOff x="3897313" y="2016126"/>
              <a:chExt cx="749300" cy="509588"/>
            </a:xfrm>
            <a:solidFill>
              <a:schemeClr val="bg1"/>
            </a:solidFill>
          </p:grpSpPr>
          <p:sp>
            <p:nvSpPr>
              <p:cNvPr id="12"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3"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4"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5"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6"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7"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8"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9"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0"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1"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2"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vert="horz" wrap="square" lIns="91440" tIns="45720" rIns="91440" bIns="45720" numCol="1" anchor="t" anchorCtr="0" compatLnSpc="1"/>
              <a:lstStyle/>
              <a:p>
                <a:endParaRPr lang="zh-CN" altLang="en-US" sz="2400"/>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2" name="文本框 1">
            <a:extLst>
              <a:ext uri="{FF2B5EF4-FFF2-40B4-BE49-F238E27FC236}">
                <a16:creationId xmlns:a16="http://schemas.microsoft.com/office/drawing/2014/main" id="{A76B6C7E-E034-41D8-EFEA-972AAF7B2F37}"/>
              </a:ext>
            </a:extLst>
          </p:cNvPr>
          <p:cNvSpPr txBox="1"/>
          <p:nvPr/>
        </p:nvSpPr>
        <p:spPr>
          <a:xfrm>
            <a:off x="1950098" y="2306762"/>
            <a:ext cx="9683171" cy="2377126"/>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实验期间收集了客观数据（即运动轨迹、注视点）和主观数据（即问卷数据）。</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客观数据包括：</a:t>
            </a:r>
            <a:r>
              <a:rPr lang="en-US" altLang="zh-CN" dirty="0">
                <a:solidFill>
                  <a:sysClr val="windowText" lastClr="000000"/>
                </a:solidFill>
                <a:latin typeface="微软雅黑" panose="020B0503020204020204" pitchFamily="34" charset="-122"/>
                <a:ea typeface="微软雅黑" panose="020B0503020204020204" pitchFamily="34" charset="-122"/>
              </a:rPr>
              <a:t>(1)</a:t>
            </a:r>
            <a:r>
              <a:rPr lang="zh-CN" altLang="en-US" dirty="0">
                <a:solidFill>
                  <a:sysClr val="windowText" lastClr="000000"/>
                </a:solidFill>
                <a:latin typeface="微软雅黑" panose="020B0503020204020204" pitchFamily="34" charset="-122"/>
                <a:ea typeface="微软雅黑" panose="020B0503020204020204" pitchFamily="34" charset="-122"/>
              </a:rPr>
              <a:t>时间点，</a:t>
            </a:r>
            <a:r>
              <a:rPr lang="en-US" altLang="zh-CN" dirty="0">
                <a:solidFill>
                  <a:sysClr val="windowText" lastClr="000000"/>
                </a:solidFill>
                <a:latin typeface="微软雅黑" panose="020B0503020204020204" pitchFamily="34" charset="-122"/>
                <a:ea typeface="微软雅黑" panose="020B0503020204020204" pitchFamily="34" charset="-122"/>
              </a:rPr>
              <a:t>(2)</a:t>
            </a:r>
            <a:r>
              <a:rPr lang="zh-CN" altLang="en-US" dirty="0">
                <a:solidFill>
                  <a:sysClr val="windowText" lastClr="000000"/>
                </a:solidFill>
                <a:latin typeface="微软雅黑" panose="020B0503020204020204" pitchFamily="34" charset="-122"/>
                <a:ea typeface="微软雅黑" panose="020B0503020204020204" pitchFamily="34" charset="-122"/>
              </a:rPr>
              <a:t>参与者的位置</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即</a:t>
            </a:r>
            <a:r>
              <a:rPr lang="en-US" altLang="zh-CN" dirty="0">
                <a:solidFill>
                  <a:sysClr val="windowText" lastClr="000000"/>
                </a:solidFill>
                <a:latin typeface="微软雅黑" panose="020B0503020204020204" pitchFamily="34" charset="-122"/>
                <a:ea typeface="微软雅黑" panose="020B0503020204020204" pitchFamily="34" charset="-122"/>
              </a:rPr>
              <a:t>x</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y</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z</a:t>
            </a:r>
            <a:r>
              <a:rPr lang="zh-CN" altLang="en-US" dirty="0">
                <a:solidFill>
                  <a:sysClr val="windowText" lastClr="000000"/>
                </a:solidFill>
                <a:latin typeface="微软雅黑" panose="020B0503020204020204" pitchFamily="34" charset="-122"/>
                <a:ea typeface="微软雅黑" panose="020B0503020204020204" pitchFamily="34" charset="-122"/>
              </a:rPr>
              <a:t>坐标</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(3)</a:t>
            </a:r>
            <a:r>
              <a:rPr lang="zh-CN" altLang="en-US" dirty="0">
                <a:solidFill>
                  <a:sysClr val="windowText" lastClr="000000"/>
                </a:solidFill>
                <a:latin typeface="微软雅黑" panose="020B0503020204020204" pitchFamily="34" charset="-122"/>
                <a:ea typeface="微软雅黑" panose="020B0503020204020204" pitchFamily="34" charset="-122"/>
              </a:rPr>
              <a:t>头部的旋转</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即滚转、偏航、俯仰</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(4)</a:t>
            </a:r>
            <a:r>
              <a:rPr lang="zh-CN" altLang="en-US" dirty="0">
                <a:solidFill>
                  <a:sysClr val="windowText" lastClr="000000"/>
                </a:solidFill>
                <a:latin typeface="微软雅黑" panose="020B0503020204020204" pitchFamily="34" charset="-122"/>
                <a:ea typeface="微软雅黑" panose="020B0503020204020204" pitchFamily="34" charset="-122"/>
              </a:rPr>
              <a:t>注视点位置</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即</a:t>
            </a:r>
            <a:r>
              <a:rPr lang="en-US" altLang="zh-CN" dirty="0">
                <a:solidFill>
                  <a:sysClr val="windowText" lastClr="000000"/>
                </a:solidFill>
                <a:latin typeface="微软雅黑" panose="020B0503020204020204" pitchFamily="34" charset="-122"/>
                <a:ea typeface="微软雅黑" panose="020B0503020204020204" pitchFamily="34" charset="-122"/>
              </a:rPr>
              <a:t>x</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y</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z</a:t>
            </a:r>
            <a:r>
              <a:rPr lang="zh-CN" altLang="en-US" dirty="0">
                <a:solidFill>
                  <a:sysClr val="windowText" lastClr="000000"/>
                </a:solidFill>
                <a:latin typeface="微软雅黑" panose="020B0503020204020204" pitchFamily="34" charset="-122"/>
                <a:ea typeface="微软雅黑" panose="020B0503020204020204" pitchFamily="34" charset="-122"/>
              </a:rPr>
              <a:t>坐标</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主观问卷调查包括七个部分：（</a:t>
            </a:r>
            <a:r>
              <a:rPr lang="en-US" altLang="zh-CN" dirty="0">
                <a:solidFill>
                  <a:sysClr val="windowText" lastClr="000000"/>
                </a:solidFill>
                <a:latin typeface="微软雅黑" panose="020B0503020204020204" pitchFamily="34" charset="-122"/>
                <a:ea typeface="微软雅黑" panose="020B0503020204020204" pitchFamily="34" charset="-122"/>
              </a:rPr>
              <a:t>1</a:t>
            </a:r>
            <a:r>
              <a:rPr lang="zh-CN" altLang="en-US" dirty="0">
                <a:solidFill>
                  <a:sysClr val="windowText" lastClr="000000"/>
                </a:solidFill>
                <a:latin typeface="微软雅黑" panose="020B0503020204020204" pitchFamily="34" charset="-122"/>
                <a:ea typeface="微软雅黑" panose="020B0503020204020204" pitchFamily="34" charset="-122"/>
              </a:rPr>
              <a:t>）参与者信息，（</a:t>
            </a:r>
            <a:r>
              <a:rPr lang="en-US" altLang="zh-CN" dirty="0">
                <a:solidFill>
                  <a:sysClr val="windowText" lastClr="000000"/>
                </a:solidFill>
                <a:latin typeface="微软雅黑" panose="020B0503020204020204" pitchFamily="34" charset="-122"/>
                <a:ea typeface="微软雅黑" panose="020B0503020204020204" pitchFamily="34" charset="-122"/>
              </a:rPr>
              <a:t>2</a:t>
            </a:r>
            <a:r>
              <a:rPr lang="zh-CN" altLang="en-US" dirty="0">
                <a:solidFill>
                  <a:sysClr val="windowText" lastClr="000000"/>
                </a:solidFill>
                <a:latin typeface="微软雅黑" panose="020B0503020204020204" pitchFamily="34" charset="-122"/>
                <a:ea typeface="微软雅黑" panose="020B0503020204020204" pitchFamily="34" charset="-122"/>
              </a:rPr>
              <a:t>）面向效度问卷，（</a:t>
            </a:r>
            <a:r>
              <a:rPr lang="en-US" altLang="zh-CN" dirty="0">
                <a:solidFill>
                  <a:sysClr val="windowText" lastClr="000000"/>
                </a:solidFill>
                <a:latin typeface="微软雅黑" panose="020B0503020204020204" pitchFamily="34" charset="-122"/>
                <a:ea typeface="微软雅黑" panose="020B0503020204020204" pitchFamily="34" charset="-122"/>
              </a:rPr>
              <a:t>3</a:t>
            </a:r>
            <a:r>
              <a:rPr lang="zh-CN" altLang="en-US" dirty="0">
                <a:solidFill>
                  <a:sysClr val="windowText" lastClr="000000"/>
                </a:solidFill>
                <a:latin typeface="微软雅黑" panose="020B0503020204020204" pitchFamily="34" charset="-122"/>
                <a:ea typeface="微软雅黑" panose="020B0503020204020204" pitchFamily="34" charset="-122"/>
              </a:rPr>
              <a:t>）模拟不适感问卷，（</a:t>
            </a:r>
            <a:r>
              <a:rPr lang="en-US" altLang="zh-CN" dirty="0">
                <a:solidFill>
                  <a:sysClr val="windowText" lastClr="000000"/>
                </a:solidFill>
                <a:latin typeface="微软雅黑" panose="020B0503020204020204" pitchFamily="34" charset="-122"/>
                <a:ea typeface="微软雅黑" panose="020B0503020204020204" pitchFamily="34" charset="-122"/>
              </a:rPr>
              <a:t>4</a:t>
            </a:r>
            <a:r>
              <a:rPr lang="zh-CN" altLang="en-US" dirty="0">
                <a:solidFill>
                  <a:sysClr val="windowText" lastClr="000000"/>
                </a:solidFill>
                <a:latin typeface="微软雅黑" panose="020B0503020204020204" pitchFamily="34" charset="-122"/>
                <a:ea typeface="微软雅黑" panose="020B0503020204020204" pitchFamily="34" charset="-122"/>
              </a:rPr>
              <a:t>）存在感问卷，（</a:t>
            </a:r>
            <a:r>
              <a:rPr lang="en-US" altLang="zh-CN" dirty="0">
                <a:solidFill>
                  <a:sysClr val="windowText" lastClr="000000"/>
                </a:solidFill>
                <a:latin typeface="微软雅黑" panose="020B0503020204020204" pitchFamily="34" charset="-122"/>
                <a:ea typeface="微软雅黑" panose="020B0503020204020204" pitchFamily="34" charset="-122"/>
              </a:rPr>
              <a:t>5</a:t>
            </a:r>
            <a:r>
              <a:rPr lang="zh-CN" altLang="en-US" dirty="0">
                <a:solidFill>
                  <a:sysClr val="windowText" lastClr="000000"/>
                </a:solidFill>
                <a:latin typeface="微软雅黑" panose="020B0503020204020204" pitchFamily="34" charset="-122"/>
                <a:ea typeface="微软雅黑" panose="020B0503020204020204" pitchFamily="34" charset="-122"/>
              </a:rPr>
              <a:t>）对</a:t>
            </a:r>
            <a:r>
              <a:rPr lang="en-US" altLang="zh-CN" dirty="0">
                <a:solidFill>
                  <a:sysClr val="windowText" lastClr="000000"/>
                </a:solidFill>
                <a:latin typeface="微软雅黑" panose="020B0503020204020204" pitchFamily="34" charset="-122"/>
                <a:ea typeface="微软雅黑" panose="020B0503020204020204" pitchFamily="34" charset="-122"/>
              </a:rPr>
              <a:t>AVs</a:t>
            </a:r>
            <a:r>
              <a:rPr lang="zh-CN" altLang="en-US" dirty="0">
                <a:solidFill>
                  <a:sysClr val="windowText" lastClr="000000"/>
                </a:solidFill>
                <a:latin typeface="微软雅黑" panose="020B0503020204020204" pitchFamily="34" charset="-122"/>
                <a:ea typeface="微软雅黑" panose="020B0503020204020204" pitchFamily="34" charset="-122"/>
              </a:rPr>
              <a:t>的信任问卷，（</a:t>
            </a:r>
            <a:r>
              <a:rPr lang="en-US" altLang="zh-CN" dirty="0">
                <a:solidFill>
                  <a:sysClr val="windowText" lastClr="000000"/>
                </a:solidFill>
                <a:latin typeface="微软雅黑" panose="020B0503020204020204" pitchFamily="34" charset="-122"/>
                <a:ea typeface="微软雅黑" panose="020B0503020204020204" pitchFamily="34" charset="-122"/>
              </a:rPr>
              <a:t>6</a:t>
            </a:r>
            <a:r>
              <a:rPr lang="zh-CN" altLang="en-US" dirty="0">
                <a:solidFill>
                  <a:sysClr val="windowText" lastClr="000000"/>
                </a:solidFill>
                <a:latin typeface="微软雅黑" panose="020B0503020204020204" pitchFamily="34" charset="-122"/>
                <a:ea typeface="微软雅黑" panose="020B0503020204020204" pitchFamily="34" charset="-122"/>
              </a:rPr>
              <a:t>）感知行为控制和感知风险问卷，以及（</a:t>
            </a:r>
            <a:r>
              <a:rPr lang="en-US" altLang="zh-CN" dirty="0">
                <a:solidFill>
                  <a:sysClr val="windowText" lastClr="000000"/>
                </a:solidFill>
                <a:latin typeface="微软雅黑" panose="020B0503020204020204" pitchFamily="34" charset="-122"/>
                <a:ea typeface="微软雅黑" panose="020B0503020204020204" pitchFamily="34" charset="-122"/>
              </a:rPr>
              <a:t>7</a:t>
            </a:r>
            <a:r>
              <a:rPr lang="zh-CN" altLang="en-US" dirty="0">
                <a:solidFill>
                  <a:sysClr val="windowText" lastClr="000000"/>
                </a:solidFill>
                <a:latin typeface="微软雅黑" panose="020B0503020204020204" pitchFamily="34" charset="-122"/>
                <a:ea typeface="微软雅黑" panose="020B0503020204020204" pitchFamily="34" charset="-122"/>
              </a:rPr>
              <a:t>）系统可用性量表。</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21058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数据收集</a:t>
            </a:r>
          </a:p>
        </p:txBody>
      </p:sp>
    </p:spTree>
    <p:extLst>
      <p:ext uri="{BB962C8B-B14F-4D97-AF65-F5344CB8AC3E}">
        <p14:creationId xmlns:p14="http://schemas.microsoft.com/office/powerpoint/2010/main" val="2193931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CC1C4AA-616B-BF3B-A49F-E7AB8431EE4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132908"/>
            <a:ext cx="9106355" cy="4926972"/>
          </a:xfrm>
          <a:prstGeom prst="rect">
            <a:avLst/>
          </a:prstGeom>
        </p:spPr>
      </p:pic>
      <p:sp>
        <p:nvSpPr>
          <p:cNvPr id="4" name="矩形 3">
            <a:extLst>
              <a:ext uri="{FF2B5EF4-FFF2-40B4-BE49-F238E27FC236}">
                <a16:creationId xmlns:a16="http://schemas.microsoft.com/office/drawing/2014/main" id="{87E4FA56-F29F-0B7C-D1E8-EF14411E7E08}"/>
              </a:ext>
            </a:extLst>
          </p:cNvPr>
          <p:cNvSpPr/>
          <p:nvPr/>
        </p:nvSpPr>
        <p:spPr>
          <a:xfrm>
            <a:off x="0" y="0"/>
            <a:ext cx="12192000" cy="113290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a:extLst>
              <a:ext uri="{FF2B5EF4-FFF2-40B4-BE49-F238E27FC236}">
                <a16:creationId xmlns:a16="http://schemas.microsoft.com/office/drawing/2014/main" id="{B0932EC9-68A7-68B7-E40A-A02CC8585DC6}"/>
              </a:ext>
            </a:extLst>
          </p:cNvPr>
          <p:cNvSpPr/>
          <p:nvPr/>
        </p:nvSpPr>
        <p:spPr>
          <a:xfrm>
            <a:off x="186630" y="181734"/>
            <a:ext cx="2441694" cy="769441"/>
          </a:xfrm>
          <a:prstGeom prst="rect">
            <a:avLst/>
          </a:prstGeom>
        </p:spPr>
        <p:txBody>
          <a:bodyPr wrap="none">
            <a:spAutoFit/>
          </a:bodyPr>
          <a:lstStyle/>
          <a:p>
            <a:pPr>
              <a:defRPr/>
            </a:pPr>
            <a:r>
              <a:rPr lang="zh-CN" altLang="en-US" sz="44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文献简介</a:t>
            </a:r>
            <a:endParaRPr lang="zh-CN" altLang="zh-CN" sz="44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7" name="直接连接符 6">
            <a:extLst>
              <a:ext uri="{FF2B5EF4-FFF2-40B4-BE49-F238E27FC236}">
                <a16:creationId xmlns:a16="http://schemas.microsoft.com/office/drawing/2014/main" id="{2898B5E0-5B7B-AA7C-D3CC-1AC11310C483}"/>
              </a:ext>
            </a:extLst>
          </p:cNvPr>
          <p:cNvCxnSpPr>
            <a:cxnSpLocks/>
          </p:cNvCxnSpPr>
          <p:nvPr/>
        </p:nvCxnSpPr>
        <p:spPr>
          <a:xfrm flipV="1">
            <a:off x="9106355" y="1132908"/>
            <a:ext cx="0" cy="5725092"/>
          </a:xfrm>
          <a:prstGeom prst="line">
            <a:avLst/>
          </a:prstGeom>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EF40498B-1A8E-669D-77B1-8F60C53B08CC}"/>
              </a:ext>
            </a:extLst>
          </p:cNvPr>
          <p:cNvSpPr txBox="1"/>
          <p:nvPr/>
        </p:nvSpPr>
        <p:spPr>
          <a:xfrm>
            <a:off x="9208992" y="2442232"/>
            <a:ext cx="3051109" cy="2308324"/>
          </a:xfrm>
          <a:prstGeom prst="rect">
            <a:avLst/>
          </a:prstGeom>
          <a:noFill/>
        </p:spPr>
        <p:txBody>
          <a:bodyPr wrap="square">
            <a:spAutoFit/>
          </a:bodyPr>
          <a:lstStyle/>
          <a:p>
            <a:r>
              <a:rPr lang="en-US" altLang="zh-CN" dirty="0">
                <a:solidFill>
                  <a:sysClr val="windowText" lastClr="000000"/>
                </a:solidFill>
                <a:latin typeface="微软雅黑" panose="020B0503020204020204" pitchFamily="34" charset="-122"/>
                <a:ea typeface="微软雅黑" panose="020B0503020204020204" pitchFamily="34" charset="-122"/>
              </a:rPr>
              <a:t>Feng Y, Xu Z, Farah H, et al. Does another pedestrian matter? A Virtual Reality study on the interaction between multiple pedestrians and autonomous vehicles in shared space[J]. 2023.</a:t>
            </a:r>
            <a:endParaRPr lang="zh-CN" altLang="en-US" dirty="0">
              <a:solidFill>
                <a:sysClr val="windowText" lastClr="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743157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03CF512D-FC5C-C95F-AAEE-4109665526D7}"/>
              </a:ext>
            </a:extLst>
          </p:cNvPr>
          <p:cNvPicPr>
            <a:picLocks noChangeAspect="1"/>
          </p:cNvPicPr>
          <p:nvPr/>
        </p:nvPicPr>
        <p:blipFill rotWithShape="1">
          <a:blip r:embed="rId3"/>
          <a:srcRect b="10492"/>
          <a:stretch/>
        </p:blipFill>
        <p:spPr>
          <a:xfrm>
            <a:off x="2013951" y="2036971"/>
            <a:ext cx="4795814" cy="4273420"/>
          </a:xfrm>
          <a:prstGeom prst="rect">
            <a:avLst/>
          </a:prstGeom>
        </p:spPr>
      </p:pic>
      <p:sp>
        <p:nvSpPr>
          <p:cNvPr id="7" name="文本框 6">
            <a:extLst>
              <a:ext uri="{FF2B5EF4-FFF2-40B4-BE49-F238E27FC236}">
                <a16:creationId xmlns:a16="http://schemas.microsoft.com/office/drawing/2014/main" id="{D372DB01-C9CF-B94E-0927-04FC6EF17D8C}"/>
              </a:ext>
            </a:extLst>
          </p:cNvPr>
          <p:cNvSpPr txBox="1"/>
          <p:nvPr/>
        </p:nvSpPr>
        <p:spPr>
          <a:xfrm>
            <a:off x="7137543" y="2434336"/>
            <a:ext cx="4795815" cy="1989327"/>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参与者特征：</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共有</a:t>
            </a:r>
            <a:r>
              <a:rPr lang="en-US" altLang="zh-CN" dirty="0">
                <a:solidFill>
                  <a:sysClr val="windowText" lastClr="000000"/>
                </a:solidFill>
                <a:latin typeface="微软雅黑" panose="020B0503020204020204" pitchFamily="34" charset="-122"/>
                <a:ea typeface="微软雅黑" panose="020B0503020204020204" pitchFamily="34" charset="-122"/>
              </a:rPr>
              <a:t>54</a:t>
            </a:r>
            <a:r>
              <a:rPr lang="zh-CN" altLang="en-US" dirty="0">
                <a:solidFill>
                  <a:sysClr val="windowText" lastClr="000000"/>
                </a:solidFill>
                <a:latin typeface="微软雅黑" panose="020B0503020204020204" pitchFamily="34" charset="-122"/>
                <a:ea typeface="微软雅黑" panose="020B0503020204020204" pitchFamily="34" charset="-122"/>
              </a:rPr>
              <a:t>名年龄在</a:t>
            </a:r>
            <a:r>
              <a:rPr lang="en-US" altLang="zh-CN" dirty="0">
                <a:solidFill>
                  <a:sysClr val="windowText" lastClr="000000"/>
                </a:solidFill>
                <a:latin typeface="微软雅黑" panose="020B0503020204020204" pitchFamily="34" charset="-122"/>
                <a:ea typeface="微软雅黑" panose="020B0503020204020204" pitchFamily="34" charset="-122"/>
              </a:rPr>
              <a:t>17 - 76</a:t>
            </a:r>
            <a:r>
              <a:rPr lang="zh-CN" altLang="en-US" dirty="0">
                <a:solidFill>
                  <a:sysClr val="windowText" lastClr="000000"/>
                </a:solidFill>
                <a:latin typeface="微软雅黑" panose="020B0503020204020204" pitchFamily="34" charset="-122"/>
                <a:ea typeface="微软雅黑" panose="020B0503020204020204" pitchFamily="34" charset="-122"/>
              </a:rPr>
              <a:t>岁之间的参与者参加了实验。所有受试者的视力均正常或已经矫正视力，活动能力正常，没有参与者因为晕车而退出实验。</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sp>
        <p:nvSpPr>
          <p:cNvPr id="8" name="TextBox 30">
            <a:extLst>
              <a:ext uri="{FF2B5EF4-FFF2-40B4-BE49-F238E27FC236}">
                <a16:creationId xmlns:a16="http://schemas.microsoft.com/office/drawing/2014/main" id="{DE85851E-C88F-4327-5282-177C1CFF79D7}"/>
              </a:ext>
            </a:extLst>
          </p:cNvPr>
          <p:cNvSpPr txBox="1"/>
          <p:nvPr/>
        </p:nvSpPr>
        <p:spPr>
          <a:xfrm>
            <a:off x="2364651" y="1351925"/>
            <a:ext cx="121058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数据分析</a:t>
            </a:r>
          </a:p>
        </p:txBody>
      </p:sp>
      <p:sp>
        <p:nvSpPr>
          <p:cNvPr id="9" name="文本框 8">
            <a:extLst>
              <a:ext uri="{FF2B5EF4-FFF2-40B4-BE49-F238E27FC236}">
                <a16:creationId xmlns:a16="http://schemas.microsoft.com/office/drawing/2014/main" id="{55AAE987-F575-5212-9105-A248488AA3AE}"/>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Tree>
    <p:extLst>
      <p:ext uri="{BB962C8B-B14F-4D97-AF65-F5344CB8AC3E}">
        <p14:creationId xmlns:p14="http://schemas.microsoft.com/office/powerpoint/2010/main" val="5911602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CF9EEF73-1332-F88A-9E7D-D0056A41D567}"/>
                  </a:ext>
                </a:extLst>
              </p:cNvPr>
              <p:cNvSpPr txBox="1"/>
              <p:nvPr/>
            </p:nvSpPr>
            <p:spPr>
              <a:xfrm>
                <a:off x="1950098" y="1961529"/>
                <a:ext cx="9683171" cy="4316118"/>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从实验中收集的客观数据</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即运动轨迹，注视点</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中得出各种指标</a:t>
                </a:r>
                <a:r>
                  <a:rPr lang="en-US" altLang="zh-CN" dirty="0">
                    <a:solidFill>
                      <a:sysClr val="windowText" lastClr="000000"/>
                    </a:solidFill>
                    <a:latin typeface="微软雅黑" panose="020B0503020204020204" pitchFamily="34" charset="-122"/>
                    <a:ea typeface="微软雅黑" panose="020B0503020204020204" pitchFamily="34" charset="-122"/>
                  </a:rPr>
                  <a:t>:</a:t>
                </a: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过街前时间</a:t>
                </a:r>
                <a:r>
                  <a:rPr lang="en-US" altLang="zh-CN" dirty="0">
                    <a:solidFill>
                      <a:srgbClr val="FF0000"/>
                    </a:solidFill>
                    <a:latin typeface="微软雅黑" panose="020B0503020204020204" pitchFamily="34" charset="-122"/>
                    <a:ea typeface="微软雅黑" panose="020B0503020204020204" pitchFamily="34" charset="-122"/>
                  </a:rPr>
                  <a:t>(TBC):</a:t>
                </a:r>
                <a14:m>
                  <m:oMath xmlns:m="http://schemas.openxmlformats.org/officeDocument/2006/math">
                    <m:sSub>
                      <m:sSubPr>
                        <m:ctrlPr>
                          <a:rPr lang="en-US" altLang="zh-CN" i="1">
                            <a:solidFill>
                              <a:sysClr val="windowText" lastClr="000000"/>
                            </a:solidFill>
                            <a:latin typeface="Cambria Math" panose="02040503050406030204" pitchFamily="18" charset="0"/>
                          </a:rPr>
                        </m:ctrlPr>
                      </m:sSubPr>
                      <m:e>
                        <m:r>
                          <a:rPr lang="en-US" altLang="zh-CN">
                            <a:solidFill>
                              <a:sysClr val="windowText" lastClr="000000"/>
                            </a:solidFill>
                            <a:latin typeface="Cambria Math" panose="02040503050406030204" pitchFamily="18" charset="0"/>
                          </a:rPr>
                          <m:t>𝑇</m:t>
                        </m:r>
                      </m:e>
                      <m:sub>
                        <m:r>
                          <a:rPr lang="en-US" altLang="zh-CN">
                            <a:solidFill>
                              <a:sysClr val="windowText" lastClr="000000"/>
                            </a:solidFill>
                            <a:latin typeface="Cambria Math" panose="02040503050406030204" pitchFamily="18" charset="0"/>
                          </a:rPr>
                          <m:t>𝑇𝐵𝐶</m:t>
                        </m:r>
                      </m:sub>
                    </m:sSub>
                  </m:oMath>
                </a14:m>
                <a:r>
                  <a:rPr lang="zh-CN" altLang="en-US" dirty="0">
                    <a:solidFill>
                      <a:sysClr val="windowText" lastClr="000000"/>
                    </a:solidFill>
                    <a:latin typeface="微软雅黑" panose="020B0503020204020204" pitchFamily="34" charset="-122"/>
                    <a:ea typeface="微软雅黑" panose="020B0503020204020204" pitchFamily="34" charset="-122"/>
                  </a:rPr>
                  <a:t>表示从实验开始的那一刻起</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即从行人踏入绿圈的那一刻起</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，行人在开始过马路前等待的时间。</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过街起始时间</a:t>
                </a:r>
                <a:r>
                  <a:rPr lang="en-US" altLang="zh-CN" dirty="0">
                    <a:solidFill>
                      <a:srgbClr val="FF0000"/>
                    </a:solidFill>
                    <a:latin typeface="微软雅黑" panose="020B0503020204020204" pitchFamily="34" charset="-122"/>
                    <a:ea typeface="微软雅黑" panose="020B0503020204020204" pitchFamily="34" charset="-122"/>
                  </a:rPr>
                  <a:t>(CIT):</a:t>
                </a:r>
                <a14:m>
                  <m:oMath xmlns:m="http://schemas.openxmlformats.org/officeDocument/2006/math">
                    <m:sSub>
                      <m:sSubPr>
                        <m:ctrlPr>
                          <a:rPr lang="en-US" altLang="zh-CN" i="1">
                            <a:solidFill>
                              <a:sysClr val="windowText" lastClr="000000"/>
                            </a:solidFill>
                            <a:latin typeface="Cambria Math" panose="02040503050406030204" pitchFamily="18" charset="0"/>
                          </a:rPr>
                        </m:ctrlPr>
                      </m:sSubPr>
                      <m:e>
                        <m:r>
                          <a:rPr lang="en-US" altLang="zh-CN">
                            <a:solidFill>
                              <a:sysClr val="windowText" lastClr="000000"/>
                            </a:solidFill>
                            <a:latin typeface="Cambria Math" panose="02040503050406030204" pitchFamily="18" charset="0"/>
                          </a:rPr>
                          <m:t>𝑇</m:t>
                        </m:r>
                      </m:e>
                      <m:sub>
                        <m:r>
                          <a:rPr lang="en-US" altLang="zh-CN">
                            <a:solidFill>
                              <a:sysClr val="windowText" lastClr="000000"/>
                            </a:solidFill>
                            <a:latin typeface="Cambria Math" panose="02040503050406030204" pitchFamily="18" charset="0"/>
                          </a:rPr>
                          <m:t>𝐶𝐼𝑇</m:t>
                        </m:r>
                      </m:sub>
                    </m:sSub>
                  </m:oMath>
                </a14:m>
                <a:r>
                  <a:rPr lang="zh-CN" altLang="en-US" dirty="0">
                    <a:solidFill>
                      <a:sysClr val="windowText" lastClr="000000"/>
                    </a:solidFill>
                    <a:latin typeface="微软雅黑" panose="020B0503020204020204" pitchFamily="34" charset="-122"/>
                    <a:ea typeface="微软雅黑" panose="020B0503020204020204" pitchFamily="34" charset="-122"/>
                  </a:rPr>
                  <a:t>表示从行人看到自动驾驶汽车</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从注视点数据中提取</a:t>
                </a:r>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到行人开始过街的时间。如果行人在开始过马路前注意到自动驾驶汽车，则</a:t>
                </a:r>
                <a:r>
                  <a:rPr lang="en-US" altLang="zh-CN" dirty="0">
                    <a:solidFill>
                      <a:sysClr val="windowText" lastClr="000000"/>
                    </a:solidFill>
                    <a:latin typeface="微软雅黑" panose="020B0503020204020204" pitchFamily="34" charset="-122"/>
                    <a:ea typeface="微软雅黑" panose="020B0503020204020204" pitchFamily="34" charset="-122"/>
                  </a:rPr>
                  <a:t>CIT</a:t>
                </a:r>
                <a:r>
                  <a:rPr lang="zh-CN" altLang="en-US" dirty="0">
                    <a:solidFill>
                      <a:sysClr val="windowText" lastClr="000000"/>
                    </a:solidFill>
                    <a:latin typeface="微软雅黑" panose="020B0503020204020204" pitchFamily="34" charset="-122"/>
                    <a:ea typeface="微软雅黑" panose="020B0503020204020204" pitchFamily="34" charset="-122"/>
                  </a:rPr>
                  <a:t>为正。否则，</a:t>
                </a:r>
                <a:r>
                  <a:rPr lang="en-US" altLang="zh-CN" dirty="0">
                    <a:solidFill>
                      <a:sysClr val="windowText" lastClr="000000"/>
                    </a:solidFill>
                    <a:latin typeface="微软雅黑" panose="020B0503020204020204" pitchFamily="34" charset="-122"/>
                    <a:ea typeface="微软雅黑" panose="020B0503020204020204" pitchFamily="34" charset="-122"/>
                  </a:rPr>
                  <a:t>CIT</a:t>
                </a:r>
                <a:r>
                  <a:rPr lang="zh-CN" altLang="en-US" dirty="0">
                    <a:solidFill>
                      <a:sysClr val="windowText" lastClr="000000"/>
                    </a:solidFill>
                    <a:latin typeface="微软雅黑" panose="020B0503020204020204" pitchFamily="34" charset="-122"/>
                    <a:ea typeface="微软雅黑" panose="020B0503020204020204" pitchFamily="34" charset="-122"/>
                  </a:rPr>
                  <a:t>为负。</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过街时间</a:t>
                </a:r>
                <a:r>
                  <a:rPr lang="en-US" altLang="zh-CN" dirty="0">
                    <a:solidFill>
                      <a:srgbClr val="FF0000"/>
                    </a:solidFill>
                    <a:latin typeface="微软雅黑" panose="020B0503020204020204" pitchFamily="34" charset="-122"/>
                    <a:ea typeface="微软雅黑" panose="020B0503020204020204" pitchFamily="34" charset="-122"/>
                  </a:rPr>
                  <a:t>(TTC):</a:t>
                </a:r>
                <a14:m>
                  <m:oMath xmlns:m="http://schemas.openxmlformats.org/officeDocument/2006/math">
                    <m:sSub>
                      <m:sSubPr>
                        <m:ctrlPr>
                          <a:rPr lang="en-US" altLang="zh-CN" i="1">
                            <a:solidFill>
                              <a:sysClr val="windowText" lastClr="000000"/>
                            </a:solidFill>
                            <a:latin typeface="Cambria Math" panose="02040503050406030204" pitchFamily="18" charset="0"/>
                          </a:rPr>
                        </m:ctrlPr>
                      </m:sSubPr>
                      <m:e>
                        <m:r>
                          <a:rPr lang="en-US" altLang="zh-CN">
                            <a:solidFill>
                              <a:sysClr val="windowText" lastClr="000000"/>
                            </a:solidFill>
                            <a:latin typeface="Cambria Math" panose="02040503050406030204" pitchFamily="18" charset="0"/>
                          </a:rPr>
                          <m:t>𝑇</m:t>
                        </m:r>
                      </m:e>
                      <m:sub>
                        <m:r>
                          <a:rPr lang="en-US" altLang="zh-CN">
                            <a:solidFill>
                              <a:sysClr val="windowText" lastClr="000000"/>
                            </a:solidFill>
                            <a:latin typeface="Cambria Math" panose="02040503050406030204" pitchFamily="18" charset="0"/>
                          </a:rPr>
                          <m:t>𝑇𝑇𝐶</m:t>
                        </m:r>
                      </m:sub>
                    </m:sSub>
                  </m:oMath>
                </a14:m>
                <a:r>
                  <a:rPr lang="zh-CN" altLang="en-US" dirty="0">
                    <a:solidFill>
                      <a:sysClr val="windowText" lastClr="000000"/>
                    </a:solidFill>
                    <a:latin typeface="微软雅黑" panose="020B0503020204020204" pitchFamily="34" charset="-122"/>
                    <a:ea typeface="微软雅黑" panose="020B0503020204020204" pitchFamily="34" charset="-122"/>
                  </a:rPr>
                  <a:t>定义为参与者从开始过马路到到达马路另一侧所需的时间。</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车辆注视时间</a:t>
                </a:r>
                <a:r>
                  <a:rPr lang="en-US" altLang="zh-CN" dirty="0">
                    <a:solidFill>
                      <a:srgbClr val="FF0000"/>
                    </a:solidFill>
                    <a:latin typeface="微软雅黑" panose="020B0503020204020204" pitchFamily="34" charset="-122"/>
                    <a:ea typeface="微软雅黑" panose="020B0503020204020204" pitchFamily="34" charset="-122"/>
                  </a:rPr>
                  <a:t>(</a:t>
                </a:r>
                <a14:m>
                  <m:oMath xmlns:m="http://schemas.openxmlformats.org/officeDocument/2006/math">
                    <m:sSub>
                      <m:sSubPr>
                        <m:ctrlPr>
                          <a:rPr lang="en-US" altLang="zh-CN" i="1">
                            <a:solidFill>
                              <a:srgbClr val="FF0000"/>
                            </a:solidFill>
                            <a:latin typeface="Cambria Math" panose="02040503050406030204" pitchFamily="18" charset="0"/>
                          </a:rPr>
                        </m:ctrlPr>
                      </m:sSubPr>
                      <m:e>
                        <m:r>
                          <a:rPr lang="en-US" altLang="zh-CN">
                            <a:solidFill>
                              <a:srgbClr val="FF0000"/>
                            </a:solidFill>
                            <a:latin typeface="Cambria Math" panose="02040503050406030204" pitchFamily="18" charset="0"/>
                          </a:rPr>
                          <m:t>𝑇</m:t>
                        </m:r>
                      </m:e>
                      <m:sub>
                        <m:r>
                          <a:rPr lang="en-US" altLang="zh-CN">
                            <a:solidFill>
                              <a:srgbClr val="FF0000"/>
                            </a:solidFill>
                            <a:latin typeface="Cambria Math" panose="02040503050406030204" pitchFamily="18" charset="0"/>
                          </a:rPr>
                          <m:t>𝐴𝑉</m:t>
                        </m:r>
                      </m:sub>
                    </m:sSub>
                  </m:oMath>
                </a14:m>
                <a:r>
                  <a:rPr lang="en-US" altLang="zh-CN" dirty="0">
                    <a:solidFill>
                      <a:srgbClr val="FF0000"/>
                    </a:solidFill>
                    <a:latin typeface="微软雅黑" panose="020B0503020204020204" pitchFamily="34" charset="-122"/>
                    <a:ea typeface="微软雅黑" panose="020B0503020204020204" pitchFamily="34" charset="-122"/>
                  </a:rPr>
                  <a:t>): </a:t>
                </a:r>
                <a14:m>
                  <m:oMath xmlns:m="http://schemas.openxmlformats.org/officeDocument/2006/math">
                    <m:sSub>
                      <m:sSubPr>
                        <m:ctrlPr>
                          <a:rPr lang="en-US" altLang="zh-CN" i="1">
                            <a:solidFill>
                              <a:sysClr val="windowText" lastClr="000000"/>
                            </a:solidFill>
                            <a:latin typeface="Cambria Math" panose="02040503050406030204" pitchFamily="18" charset="0"/>
                          </a:rPr>
                        </m:ctrlPr>
                      </m:sSubPr>
                      <m:e>
                        <m:r>
                          <a:rPr lang="en-US" altLang="zh-CN">
                            <a:solidFill>
                              <a:sysClr val="windowText" lastClr="000000"/>
                            </a:solidFill>
                            <a:latin typeface="Cambria Math" panose="02040503050406030204" pitchFamily="18" charset="0"/>
                          </a:rPr>
                          <m:t>𝑇</m:t>
                        </m:r>
                      </m:e>
                      <m:sub>
                        <m:r>
                          <a:rPr lang="en-US" altLang="zh-CN">
                            <a:solidFill>
                              <a:sysClr val="windowText" lastClr="000000"/>
                            </a:solidFill>
                            <a:latin typeface="Cambria Math" panose="02040503050406030204" pitchFamily="18" charset="0"/>
                          </a:rPr>
                          <m:t>𝐴𝑉</m:t>
                        </m:r>
                      </m:sub>
                    </m:sSub>
                  </m:oMath>
                </a14:m>
                <a:r>
                  <a:rPr lang="zh-CN" altLang="en-US" dirty="0">
                    <a:solidFill>
                      <a:sysClr val="windowText" lastClr="000000"/>
                    </a:solidFill>
                    <a:latin typeface="微软雅黑" panose="020B0503020204020204" pitchFamily="34" charset="-122"/>
                    <a:ea typeface="微软雅黑" panose="020B0503020204020204" pitchFamily="34" charset="-122"/>
                  </a:rPr>
                  <a:t>由采集的注视数据汇总而成，表示整个过马路过程中注视自动驾驶汽车的总时间。</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总过马路距离</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𝐷</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行人在过马路过程中走过的总距离。</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过马路速度</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𝑣</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用总过马路距离除以总过马路时间计算出的平均过马路速度。</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空间间隙</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𝐿</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指行人开始过马路时，自动驾驶汽车与行人之间的距离。</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mc:Choice>
        <mc:Fallback xmlns="">
          <p:sp>
            <p:nvSpPr>
              <p:cNvPr id="4" name="文本框 3">
                <a:extLst>
                  <a:ext uri="{FF2B5EF4-FFF2-40B4-BE49-F238E27FC236}">
                    <a16:creationId xmlns:a16="http://schemas.microsoft.com/office/drawing/2014/main" id="{CF9EEF73-1332-F88A-9E7D-D0056A41D567}"/>
                  </a:ext>
                </a:extLst>
              </p:cNvPr>
              <p:cNvSpPr txBox="1">
                <a:spLocks noRot="1" noChangeAspect="1" noMove="1" noResize="1" noEditPoints="1" noAdjustHandles="1" noChangeArrowheads="1" noChangeShapeType="1" noTextEdit="1"/>
              </p:cNvSpPr>
              <p:nvPr/>
            </p:nvSpPr>
            <p:spPr>
              <a:xfrm>
                <a:off x="1950098" y="1961529"/>
                <a:ext cx="9683171" cy="4316118"/>
              </a:xfrm>
              <a:prstGeom prst="rect">
                <a:avLst/>
              </a:prstGeom>
              <a:blipFill>
                <a:blip r:embed="rId3"/>
                <a:stretch>
                  <a:fillRect l="-567" r="-441" b="-1271"/>
                </a:stretch>
              </a:blipFill>
            </p:spPr>
            <p:txBody>
              <a:bodyPr/>
              <a:lstStyle/>
              <a:p>
                <a:r>
                  <a:rPr lang="zh-CN" altLang="en-US">
                    <a:noFill/>
                  </a:rPr>
                  <a:t> </a:t>
                </a:r>
              </a:p>
            </p:txBody>
          </p:sp>
        </mc:Fallback>
      </mc:AlternateContent>
      <p:sp>
        <p:nvSpPr>
          <p:cNvPr id="7" name="TextBox 30">
            <a:extLst>
              <a:ext uri="{FF2B5EF4-FFF2-40B4-BE49-F238E27FC236}">
                <a16:creationId xmlns:a16="http://schemas.microsoft.com/office/drawing/2014/main" id="{DFB79945-FCF1-226E-9C75-74AA093951F7}"/>
              </a:ext>
            </a:extLst>
          </p:cNvPr>
          <p:cNvSpPr txBox="1"/>
          <p:nvPr/>
        </p:nvSpPr>
        <p:spPr>
          <a:xfrm>
            <a:off x="2364651" y="1351925"/>
            <a:ext cx="121058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数据分析</a:t>
            </a:r>
          </a:p>
        </p:txBody>
      </p:sp>
      <p:sp>
        <p:nvSpPr>
          <p:cNvPr id="8" name="文本框 7">
            <a:extLst>
              <a:ext uri="{FF2B5EF4-FFF2-40B4-BE49-F238E27FC236}">
                <a16:creationId xmlns:a16="http://schemas.microsoft.com/office/drawing/2014/main" id="{3F848C92-7D5C-D5FC-8FBA-07BEF882E7BC}"/>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Tree>
    <p:extLst>
      <p:ext uri="{BB962C8B-B14F-4D97-AF65-F5344CB8AC3E}">
        <p14:creationId xmlns:p14="http://schemas.microsoft.com/office/powerpoint/2010/main" val="31522984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A76B6C7E-E034-41D8-EFEA-972AAF7B2F37}"/>
                  </a:ext>
                </a:extLst>
              </p:cNvPr>
              <p:cNvSpPr txBox="1"/>
              <p:nvPr/>
            </p:nvSpPr>
            <p:spPr>
              <a:xfrm>
                <a:off x="2210764" y="2036971"/>
                <a:ext cx="9554645" cy="3673826"/>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本文采用</a:t>
                </a:r>
                <a:r>
                  <a:rPr lang="zh-CN" altLang="en-US" dirty="0">
                    <a:solidFill>
                      <a:srgbClr val="FF0000"/>
                    </a:solidFill>
                    <a:latin typeface="微软雅黑" panose="020B0503020204020204" pitchFamily="34" charset="-122"/>
                    <a:ea typeface="微软雅黑" panose="020B0503020204020204" pitchFamily="34" charset="-122"/>
                  </a:rPr>
                  <a:t>线性混合模型</a:t>
                </a:r>
                <a:r>
                  <a:rPr lang="en-US" altLang="zh-CN" dirty="0">
                    <a:solidFill>
                      <a:srgbClr val="FF0000"/>
                    </a:solidFill>
                    <a:latin typeface="微软雅黑" panose="020B0503020204020204" pitchFamily="34" charset="-122"/>
                    <a:ea typeface="微软雅黑" panose="020B0503020204020204" pitchFamily="34" charset="-122"/>
                  </a:rPr>
                  <a:t>(LMM)</a:t>
                </a:r>
                <a:r>
                  <a:rPr lang="zh-CN" altLang="en-US" dirty="0">
                    <a:solidFill>
                      <a:sysClr val="windowText" lastClr="000000"/>
                    </a:solidFill>
                    <a:latin typeface="微软雅黑" panose="020B0503020204020204" pitchFamily="34" charset="-122"/>
                    <a:ea typeface="微软雅黑" panose="020B0503020204020204" pitchFamily="34" charset="-122"/>
                  </a:rPr>
                  <a:t>研究多行人、</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驾驶方式和道路条件等因素对行人过马路行为的影响。</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en-US" altLang="zh-CN" dirty="0">
                    <a:solidFill>
                      <a:sysClr val="windowText" lastClr="000000"/>
                    </a:solidFill>
                    <a:latin typeface="微软雅黑" panose="020B0503020204020204" pitchFamily="34" charset="-122"/>
                    <a:ea typeface="微软雅黑" panose="020B0503020204020204" pitchFamily="34" charset="-122"/>
                  </a:rPr>
                  <a:t>LMM</a:t>
                </a:r>
                <a:r>
                  <a:rPr lang="zh-CN" altLang="en-US" dirty="0">
                    <a:solidFill>
                      <a:sysClr val="windowText" lastClr="000000"/>
                    </a:solidFill>
                    <a:latin typeface="微软雅黑" panose="020B0503020204020204" pitchFamily="34" charset="-122"/>
                    <a:ea typeface="微软雅黑" panose="020B0503020204020204" pitchFamily="34" charset="-122"/>
                  </a:rPr>
                  <a:t>是空间间隙𝐿，道路类型</a:t>
                </a:r>
                <a14:m>
                  <m:oMath xmlns:m="http://schemas.openxmlformats.org/officeDocument/2006/math">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a:rPr lang="en-US" altLang="zh-CN">
                            <a:solidFill>
                              <a:sysClr val="windowText" lastClr="000000"/>
                            </a:solidFill>
                            <a:latin typeface="Cambria Math" panose="02040503050406030204" pitchFamily="18" charset="0"/>
                            <a:ea typeface="微软雅黑" panose="020B0503020204020204" pitchFamily="34" charset="-122"/>
                          </a:rPr>
                          <m:t>𝑟𝑜𝑎𝑑</m:t>
                        </m:r>
                      </m:sub>
                    </m:sSub>
                  </m:oMath>
                </a14:m>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类型</a:t>
                </a:r>
                <a14:m>
                  <m:oMath xmlns:m="http://schemas.openxmlformats.org/officeDocument/2006/math">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m:rPr>
                            <m:sty m:val="p"/>
                          </m:rPr>
                          <a:rPr lang="en-US" altLang="zh-CN">
                            <a:solidFill>
                              <a:sysClr val="windowText" lastClr="000000"/>
                            </a:solidFill>
                            <a:latin typeface="Cambria Math" panose="02040503050406030204" pitchFamily="18" charset="0"/>
                            <a:ea typeface="微软雅黑" panose="020B0503020204020204" pitchFamily="34" charset="-122"/>
                          </a:rPr>
                          <m:t>eHMI</m:t>
                        </m:r>
                      </m:sub>
                    </m:sSub>
                  </m:oMath>
                </a14:m>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驾驶方式</a:t>
                </a:r>
                <a14:m>
                  <m:oMath xmlns:m="http://schemas.openxmlformats.org/officeDocument/2006/math">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m:rPr>
                            <m:sty m:val="p"/>
                          </m:rPr>
                          <a:rPr lang="en-US" altLang="zh-CN">
                            <a:solidFill>
                              <a:sysClr val="windowText" lastClr="000000"/>
                            </a:solidFill>
                            <a:latin typeface="Cambria Math" panose="02040503050406030204" pitchFamily="18" charset="0"/>
                            <a:ea typeface="微软雅黑" panose="020B0503020204020204" pitchFamily="34" charset="-122"/>
                          </a:rPr>
                          <m:t>AV</m:t>
                        </m:r>
                      </m:sub>
                    </m:sSub>
                  </m:oMath>
                </a14:m>
                <a:r>
                  <a:rPr lang="zh-CN" altLang="en-US" dirty="0">
                    <a:solidFill>
                      <a:sysClr val="windowText" lastClr="000000"/>
                    </a:solidFill>
                    <a:latin typeface="微软雅黑" panose="020B0503020204020204" pitchFamily="34" charset="-122"/>
                    <a:ea typeface="微软雅黑" panose="020B0503020204020204" pitchFamily="34" charset="-122"/>
                  </a:rPr>
                  <a:t>，参与者的数量</a:t>
                </a:r>
                <a14:m>
                  <m:oMath xmlns:m="http://schemas.openxmlformats.org/officeDocument/2006/math">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a:rPr lang="en-US" altLang="zh-CN">
                            <a:solidFill>
                              <a:sysClr val="windowText" lastClr="000000"/>
                            </a:solidFill>
                            <a:latin typeface="Cambria Math" panose="02040503050406030204" pitchFamily="18" charset="0"/>
                            <a:ea typeface="微软雅黑" panose="020B0503020204020204" pitchFamily="34" charset="-122"/>
                          </a:rPr>
                          <m:t>𝑠𝑖𝑛𝑔𝑙𝑒</m:t>
                        </m:r>
                      </m:sub>
                    </m:sSub>
                    <m:r>
                      <a:rPr lang="zh-CN" altLang="en-US">
                        <a:solidFill>
                          <a:sysClr val="windowText" lastClr="000000"/>
                        </a:solidFill>
                        <a:latin typeface="Cambria Math" panose="02040503050406030204" pitchFamily="18" charset="0"/>
                        <a:ea typeface="微软雅黑" panose="020B0503020204020204" pitchFamily="34" charset="-122"/>
                      </a:rPr>
                      <m:t>，</m:t>
                    </m:r>
                  </m:oMath>
                </a14:m>
                <a:r>
                  <a:rPr lang="zh-CN" altLang="en-US" dirty="0">
                    <a:solidFill>
                      <a:sysClr val="windowText" lastClr="000000"/>
                    </a:solidFill>
                    <a:latin typeface="微软雅黑" panose="020B0503020204020204" pitchFamily="34" charset="-122"/>
                    <a:ea typeface="微软雅黑" panose="020B0503020204020204" pitchFamily="34" charset="-122"/>
                  </a:rPr>
                  <a:t>参与者的位置</a:t>
                </a:r>
                <a14:m>
                  <m:oMath xmlns:m="http://schemas.openxmlformats.org/officeDocument/2006/math">
                    <m:r>
                      <m:rPr>
                        <m:sty m:val="p"/>
                      </m:rPr>
                      <a:rPr lang="en-US" altLang="zh-CN" dirty="0">
                        <a:solidFill>
                          <a:sysClr val="windowText" lastClr="000000"/>
                        </a:solidFill>
                        <a:latin typeface="Cambria Math" panose="02040503050406030204" pitchFamily="18" charset="0"/>
                        <a:ea typeface="微软雅黑" panose="020B0503020204020204" pitchFamily="34" charset="-122"/>
                      </a:rPr>
                      <m:t>Position</m:t>
                    </m:r>
                  </m:oMath>
                </a14:m>
                <a:r>
                  <a:rPr lang="zh-CN" altLang="en-US" dirty="0">
                    <a:solidFill>
                      <a:sysClr val="windowText" lastClr="000000"/>
                    </a:solidFill>
                    <a:latin typeface="微软雅黑" panose="020B0503020204020204" pitchFamily="34" charset="-122"/>
                    <a:ea typeface="微软雅黑" panose="020B0503020204020204" pitchFamily="34" charset="-122"/>
                  </a:rPr>
                  <a:t>，两行人之间的距离</a:t>
                </a:r>
                <a14:m>
                  <m:oMath xmlns:m="http://schemas.openxmlformats.org/officeDocument/2006/math">
                    <m:r>
                      <a:rPr lang="zh-CN" altLang="en-US">
                        <a:solidFill>
                          <a:sysClr val="windowText" lastClr="000000"/>
                        </a:solidFill>
                        <a:latin typeface="Cambria Math" panose="02040503050406030204" pitchFamily="18" charset="0"/>
                        <a:ea typeface="微软雅黑" panose="020B0503020204020204" pitchFamily="34" charset="-122"/>
                      </a:rPr>
                      <m:t>∆</m:t>
                    </m:r>
                    <m:sSup>
                      <m:sSupPr>
                        <m:ctrlPr>
                          <a:rPr lang="en-US" altLang="zh-CN" i="1">
                            <a:solidFill>
                              <a:sysClr val="windowText" lastClr="000000"/>
                            </a:solidFill>
                            <a:latin typeface="Cambria Math" panose="02040503050406030204" pitchFamily="18" charset="0"/>
                            <a:ea typeface="微软雅黑" panose="020B0503020204020204" pitchFamily="34" charset="-122"/>
                          </a:rPr>
                        </m:ctrlPr>
                      </m:sSupPr>
                      <m:e>
                        <m:r>
                          <a:rPr lang="en-US" altLang="zh-CN">
                            <a:solidFill>
                              <a:sysClr val="windowText" lastClr="000000"/>
                            </a:solidFill>
                            <a:latin typeface="Cambria Math" panose="02040503050406030204" pitchFamily="18" charset="0"/>
                            <a:ea typeface="微软雅黑" panose="020B0503020204020204" pitchFamily="34" charset="-122"/>
                          </a:rPr>
                          <m:t>𝐷</m:t>
                        </m:r>
                      </m:e>
                      <m:sup>
                        <m:r>
                          <a:rPr lang="en-US" altLang="zh-CN">
                            <a:solidFill>
                              <a:sysClr val="windowText" lastClr="000000"/>
                            </a:solidFill>
                            <a:latin typeface="Cambria Math" panose="02040503050406030204" pitchFamily="18" charset="0"/>
                            <a:ea typeface="微软雅黑" panose="020B0503020204020204" pitchFamily="34" charset="-122"/>
                          </a:rPr>
                          <m:t>2</m:t>
                        </m:r>
                        <m:r>
                          <a:rPr lang="en-US" altLang="zh-CN">
                            <a:solidFill>
                              <a:sysClr val="windowText" lastClr="000000"/>
                            </a:solidFill>
                            <a:latin typeface="Cambria Math" panose="02040503050406030204" pitchFamily="18" charset="0"/>
                            <a:ea typeface="微软雅黑" panose="020B0503020204020204" pitchFamily="34" charset="-122"/>
                          </a:rPr>
                          <m:t>𝑝𝑒𝑑</m:t>
                        </m:r>
                      </m:sup>
                    </m:sSup>
                  </m:oMath>
                </a14:m>
                <a:r>
                  <a:rPr lang="zh-CN" altLang="en-US" dirty="0">
                    <a:solidFill>
                      <a:sysClr val="windowText" lastClr="000000"/>
                    </a:solidFill>
                    <a:latin typeface="微软雅黑" panose="020B0503020204020204" pitchFamily="34" charset="-122"/>
                    <a:ea typeface="微软雅黑" panose="020B0503020204020204" pitchFamily="34" charset="-122"/>
                  </a:rPr>
                  <a:t>的函数，通过极大似然估计方法将自变量及其相互作用建模为固定效应，将行人</a:t>
                </a:r>
                <a:r>
                  <a:rPr lang="en-US" altLang="zh-CN" dirty="0">
                    <a:solidFill>
                      <a:sysClr val="windowText" lastClr="000000"/>
                    </a:solidFill>
                    <a:latin typeface="微软雅黑" panose="020B0503020204020204" pitchFamily="34" charset="-122"/>
                    <a:ea typeface="微软雅黑" panose="020B0503020204020204" pitchFamily="34" charset="-122"/>
                  </a:rPr>
                  <a:t>ID</a:t>
                </a:r>
                <a:r>
                  <a:rPr lang="zh-CN" altLang="en-US" dirty="0">
                    <a:solidFill>
                      <a:sysClr val="windowText" lastClr="000000"/>
                    </a:solidFill>
                    <a:latin typeface="微软雅黑" panose="020B0503020204020204" pitchFamily="34" charset="-122"/>
                    <a:ea typeface="微软雅黑" panose="020B0503020204020204" pitchFamily="34" charset="-122"/>
                  </a:rPr>
                  <a:t>建模为随机效应。模型公式在下面的方程中定义，其中</a:t>
                </a:r>
                <a14:m>
                  <m:oMath xmlns:m="http://schemas.openxmlformats.org/officeDocument/2006/math">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a:rPr lang="en-US" altLang="zh-CN">
                            <a:solidFill>
                              <a:sysClr val="windowText" lastClr="000000"/>
                            </a:solidFill>
                            <a:latin typeface="Cambria Math" panose="02040503050406030204" pitchFamily="18" charset="0"/>
                            <a:ea typeface="微软雅黑" panose="020B0503020204020204" pitchFamily="34" charset="-122"/>
                          </a:rPr>
                          <m:t>𝑠𝑖𝑛𝑔𝑙𝑒</m:t>
                        </m:r>
                      </m:sub>
                    </m:sSub>
                    <m:r>
                      <a:rPr lang="en-US" altLang="zh-CN">
                        <a:solidFill>
                          <a:sysClr val="windowText" lastClr="000000"/>
                        </a:solidFill>
                        <a:latin typeface="Cambria Math" panose="02040503050406030204" pitchFamily="18" charset="0"/>
                        <a:ea typeface="微软雅黑" panose="020B0503020204020204" pitchFamily="34" charset="-122"/>
                      </a:rPr>
                      <m:t>∗</m:t>
                    </m:r>
                    <m:r>
                      <m:rPr>
                        <m:sty m:val="p"/>
                      </m:rPr>
                      <a:rPr lang="en-US" altLang="zh-CN" dirty="0">
                        <a:solidFill>
                          <a:sysClr val="windowText" lastClr="000000"/>
                        </a:solidFill>
                        <a:latin typeface="Cambria Math" panose="02040503050406030204" pitchFamily="18" charset="0"/>
                        <a:ea typeface="微软雅黑" panose="020B0503020204020204" pitchFamily="34" charset="-122"/>
                      </a:rPr>
                      <m:t>Position</m:t>
                    </m:r>
                    <m:r>
                      <a:rPr lang="en-US" altLang="zh-CN" dirty="0">
                        <a:solidFill>
                          <a:sysClr val="windowText" lastClr="000000"/>
                        </a:solidFill>
                        <a:latin typeface="Cambria Math" panose="02040503050406030204" pitchFamily="18" charset="0"/>
                        <a:ea typeface="微软雅黑" panose="020B0503020204020204" pitchFamily="34" charset="-122"/>
                      </a:rPr>
                      <m:t>∗∆</m:t>
                    </m:r>
                    <m:sSup>
                      <m:sSupPr>
                        <m:ctrlPr>
                          <a:rPr lang="en-US" altLang="zh-CN" i="1">
                            <a:solidFill>
                              <a:sysClr val="windowText" lastClr="000000"/>
                            </a:solidFill>
                            <a:latin typeface="Cambria Math" panose="02040503050406030204" pitchFamily="18" charset="0"/>
                            <a:ea typeface="微软雅黑" panose="020B0503020204020204" pitchFamily="34" charset="-122"/>
                          </a:rPr>
                        </m:ctrlPr>
                      </m:sSupPr>
                      <m:e>
                        <m:r>
                          <a:rPr lang="en-US" altLang="zh-CN">
                            <a:solidFill>
                              <a:sysClr val="windowText" lastClr="000000"/>
                            </a:solidFill>
                            <a:latin typeface="Cambria Math" panose="02040503050406030204" pitchFamily="18" charset="0"/>
                            <a:ea typeface="微软雅黑" panose="020B0503020204020204" pitchFamily="34" charset="-122"/>
                          </a:rPr>
                          <m:t>𝐷</m:t>
                        </m:r>
                      </m:e>
                      <m:sup>
                        <m:r>
                          <a:rPr lang="en-US" altLang="zh-CN">
                            <a:solidFill>
                              <a:sysClr val="windowText" lastClr="000000"/>
                            </a:solidFill>
                            <a:latin typeface="Cambria Math" panose="02040503050406030204" pitchFamily="18" charset="0"/>
                            <a:ea typeface="微软雅黑" panose="020B0503020204020204" pitchFamily="34" charset="-122"/>
                          </a:rPr>
                          <m:t>2</m:t>
                        </m:r>
                        <m:r>
                          <a:rPr lang="en-US" altLang="zh-CN">
                            <a:solidFill>
                              <a:sysClr val="windowText" lastClr="000000"/>
                            </a:solidFill>
                            <a:latin typeface="Cambria Math" panose="02040503050406030204" pitchFamily="18" charset="0"/>
                            <a:ea typeface="微软雅黑" panose="020B0503020204020204" pitchFamily="34" charset="-122"/>
                          </a:rPr>
                          <m:t>𝑝𝑒𝑑</m:t>
                        </m:r>
                      </m:sup>
                    </m:sSup>
                  </m:oMath>
                </a14:m>
                <a:r>
                  <a:rPr lang="zh-CN" altLang="en-US" dirty="0">
                    <a:solidFill>
                      <a:sysClr val="windowText" lastClr="000000"/>
                    </a:solidFill>
                    <a:latin typeface="微软雅黑" panose="020B0503020204020204" pitchFamily="34" charset="-122"/>
                    <a:ea typeface="微软雅黑" panose="020B0503020204020204" pitchFamily="34" charset="-122"/>
                  </a:rPr>
                  <a:t>是一个相互作用的因素，</a:t>
                </a:r>
                <a:r>
                  <a:rPr lang="en-US" altLang="zh-CN" dirty="0">
                    <a:solidFill>
                      <a:sysClr val="windowText" lastClr="000000"/>
                    </a:solidFill>
                    <a:latin typeface="微软雅黑" panose="020B0503020204020204" pitchFamily="34" charset="-122"/>
                    <a:ea typeface="微软雅黑" panose="020B0503020204020204" pitchFamily="34" charset="-122"/>
                  </a:rPr>
                  <a:t> </a:t>
                </a:r>
                <a14:m>
                  <m:oMath xmlns:m="http://schemas.openxmlformats.org/officeDocument/2006/math">
                    <m:r>
                      <m:rPr>
                        <m:sty m:val="p"/>
                      </m:rPr>
                      <a:rPr lang="en-US" altLang="zh-CN" dirty="0">
                        <a:solidFill>
                          <a:sysClr val="windowText" lastClr="000000"/>
                        </a:solidFill>
                        <a:latin typeface="Cambria Math" panose="02040503050406030204" pitchFamily="18" charset="0"/>
                        <a:ea typeface="微软雅黑" panose="020B0503020204020204" pitchFamily="34" charset="-122"/>
                      </a:rPr>
                      <m:t>Position</m:t>
                    </m:r>
                  </m:oMath>
                </a14:m>
                <a:r>
                  <a:rPr lang="en-US" altLang="zh-CN" dirty="0">
                    <a:solidFill>
                      <a:sysClr val="windowText" lastClr="000000"/>
                    </a:solidFill>
                    <a:latin typeface="微软雅黑" panose="020B0503020204020204" pitchFamily="34" charset="-122"/>
                    <a:ea typeface="微软雅黑" panose="020B0503020204020204" pitchFamily="34" charset="-122"/>
                  </a:rPr>
                  <a:t>1</a:t>
                </a:r>
                <a:r>
                  <a:rPr lang="zh-CN" altLang="en-US" dirty="0">
                    <a:solidFill>
                      <a:sysClr val="windowText" lastClr="000000"/>
                    </a:solidFill>
                    <a:latin typeface="微软雅黑" panose="020B0503020204020204" pitchFamily="34" charset="-122"/>
                    <a:ea typeface="微软雅黑" panose="020B0503020204020204" pitchFamily="34" charset="-122"/>
                  </a:rPr>
                  <a:t>和</a:t>
                </a:r>
                <a14:m>
                  <m:oMath xmlns:m="http://schemas.openxmlformats.org/officeDocument/2006/math">
                    <m:r>
                      <m:rPr>
                        <m:sty m:val="p"/>
                      </m:rPr>
                      <a:rPr lang="en-US" altLang="zh-CN" dirty="0">
                        <a:solidFill>
                          <a:sysClr val="windowText" lastClr="000000"/>
                        </a:solidFill>
                        <a:latin typeface="Cambria Math" panose="02040503050406030204" pitchFamily="18" charset="0"/>
                        <a:ea typeface="微软雅黑" panose="020B0503020204020204" pitchFamily="34" charset="-122"/>
                      </a:rPr>
                      <m:t>Position</m:t>
                    </m:r>
                  </m:oMath>
                </a14:m>
                <a:r>
                  <a:rPr lang="en-US" altLang="zh-CN" dirty="0">
                    <a:solidFill>
                      <a:sysClr val="windowText" lastClr="000000"/>
                    </a:solidFill>
                    <a:latin typeface="微软雅黑" panose="020B0503020204020204" pitchFamily="34" charset="-122"/>
                    <a:ea typeface="微软雅黑" panose="020B0503020204020204" pitchFamily="34" charset="-122"/>
                  </a:rPr>
                  <a:t>2</a:t>
                </a:r>
                <a:r>
                  <a:rPr lang="zh-CN" altLang="en-US" dirty="0">
                    <a:solidFill>
                      <a:sysClr val="windowText" lastClr="000000"/>
                    </a:solidFill>
                    <a:latin typeface="微软雅黑" panose="020B0503020204020204" pitchFamily="34" charset="-122"/>
                    <a:ea typeface="微软雅黑" panose="020B0503020204020204" pitchFamily="34" charset="-122"/>
                  </a:rPr>
                  <a:t>表示两个参与者的初始位置， </a:t>
                </a:r>
                <a14:m>
                  <m:oMath xmlns:m="http://schemas.openxmlformats.org/officeDocument/2006/math">
                    <m:r>
                      <a:rPr lang="zh-CN" altLang="en-US">
                        <a:solidFill>
                          <a:sysClr val="windowText" lastClr="000000"/>
                        </a:solidFill>
                        <a:latin typeface="Cambria Math" panose="02040503050406030204" pitchFamily="18" charset="0"/>
                        <a:ea typeface="微软雅黑" panose="020B0503020204020204" pitchFamily="34" charset="-122"/>
                      </a:rPr>
                      <m:t>∆</m:t>
                    </m:r>
                    <m:sSup>
                      <m:sSupPr>
                        <m:ctrlPr>
                          <a:rPr lang="en-US" altLang="zh-CN" i="1">
                            <a:solidFill>
                              <a:sysClr val="windowText" lastClr="000000"/>
                            </a:solidFill>
                            <a:latin typeface="Cambria Math" panose="02040503050406030204" pitchFamily="18" charset="0"/>
                            <a:ea typeface="微软雅黑" panose="020B0503020204020204" pitchFamily="34" charset="-122"/>
                          </a:rPr>
                        </m:ctrlPr>
                      </m:sSupPr>
                      <m:e>
                        <m:r>
                          <a:rPr lang="en-US" altLang="zh-CN">
                            <a:solidFill>
                              <a:sysClr val="windowText" lastClr="000000"/>
                            </a:solidFill>
                            <a:latin typeface="Cambria Math" panose="02040503050406030204" pitchFamily="18" charset="0"/>
                            <a:ea typeface="微软雅黑" panose="020B0503020204020204" pitchFamily="34" charset="-122"/>
                          </a:rPr>
                          <m:t>𝐷</m:t>
                        </m:r>
                      </m:e>
                      <m:sup>
                        <m:r>
                          <a:rPr lang="en-US" altLang="zh-CN">
                            <a:solidFill>
                              <a:sysClr val="windowText" lastClr="000000"/>
                            </a:solidFill>
                            <a:latin typeface="Cambria Math" panose="02040503050406030204" pitchFamily="18" charset="0"/>
                            <a:ea typeface="微软雅黑" panose="020B0503020204020204" pitchFamily="34" charset="-122"/>
                          </a:rPr>
                          <m:t>2</m:t>
                        </m:r>
                        <m:r>
                          <a:rPr lang="en-US" altLang="zh-CN">
                            <a:solidFill>
                              <a:sysClr val="windowText" lastClr="000000"/>
                            </a:solidFill>
                            <a:latin typeface="Cambria Math" panose="02040503050406030204" pitchFamily="18" charset="0"/>
                            <a:ea typeface="微软雅黑" panose="020B0503020204020204" pitchFamily="34" charset="-122"/>
                          </a:rPr>
                          <m:t>𝑝𝑒𝑑</m:t>
                        </m:r>
                      </m:sup>
                    </m:sSup>
                  </m:oMath>
                </a14:m>
                <a:r>
                  <a:rPr lang="zh-CN" altLang="en-US" dirty="0">
                    <a:solidFill>
                      <a:sysClr val="windowText" lastClr="000000"/>
                    </a:solidFill>
                    <a:latin typeface="微软雅黑" panose="020B0503020204020204" pitchFamily="34" charset="-122"/>
                    <a:ea typeface="微软雅黑" panose="020B0503020204020204" pitchFamily="34" charset="-122"/>
                  </a:rPr>
                  <a:t>是过街时两个参与者之间的距离。</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14:m>
                  <m:oMath xmlns:m="http://schemas.openxmlformats.org/officeDocument/2006/math">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en-US" altLang="zh-CN">
                            <a:solidFill>
                              <a:sysClr val="windowText" lastClr="000000"/>
                            </a:solidFill>
                            <a:latin typeface="Cambria Math" panose="02040503050406030204" pitchFamily="18" charset="0"/>
                            <a:ea typeface="微软雅黑" panose="020B0503020204020204" pitchFamily="34" charset="-122"/>
                          </a:rPr>
                          <m:t>𝑇</m:t>
                        </m:r>
                      </m:e>
                      <m:sub>
                        <m:r>
                          <a:rPr lang="en-US" altLang="zh-CN">
                            <a:solidFill>
                              <a:sysClr val="windowText" lastClr="000000"/>
                            </a:solidFill>
                            <a:latin typeface="Cambria Math" panose="02040503050406030204" pitchFamily="18" charset="0"/>
                            <a:ea typeface="微软雅黑" panose="020B0503020204020204" pitchFamily="34" charset="-122"/>
                          </a:rPr>
                          <m:t>𝐶𝐼𝑇</m:t>
                        </m:r>
                      </m:sub>
                    </m:sSub>
                    <m:r>
                      <a:rPr lang="en-US" altLang="zh-CN">
                        <a:solidFill>
                          <a:sysClr val="windowText" lastClr="000000"/>
                        </a:solidFill>
                        <a:latin typeface="Cambria Math" panose="02040503050406030204" pitchFamily="18" charset="0"/>
                        <a:ea typeface="微软雅黑" panose="020B0503020204020204" pitchFamily="34" charset="-122"/>
                      </a:rPr>
                      <m:t>/</m:t>
                    </m:r>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en-US" altLang="zh-CN">
                            <a:solidFill>
                              <a:sysClr val="windowText" lastClr="000000"/>
                            </a:solidFill>
                            <a:latin typeface="Cambria Math" panose="02040503050406030204" pitchFamily="18" charset="0"/>
                            <a:ea typeface="微软雅黑" panose="020B0503020204020204" pitchFamily="34" charset="-122"/>
                          </a:rPr>
                          <m:t>𝑇</m:t>
                        </m:r>
                      </m:e>
                      <m:sub>
                        <m:r>
                          <a:rPr lang="en-US" altLang="zh-CN">
                            <a:solidFill>
                              <a:sysClr val="windowText" lastClr="000000"/>
                            </a:solidFill>
                            <a:latin typeface="Cambria Math" panose="02040503050406030204" pitchFamily="18" charset="0"/>
                            <a:ea typeface="微软雅黑" panose="020B0503020204020204" pitchFamily="34" charset="-122"/>
                          </a:rPr>
                          <m:t>𝑇𝐵𝐶</m:t>
                        </m:r>
                      </m:sub>
                    </m:sSub>
                  </m:oMath>
                </a14:m>
                <a:r>
                  <a:rPr lang="en-US" altLang="zh-CN" dirty="0">
                    <a:solidFill>
                      <a:sysClr val="windowText" lastClr="000000"/>
                    </a:solidFill>
                    <a:latin typeface="微软雅黑" panose="020B0503020204020204" pitchFamily="34" charset="-122"/>
                    <a:ea typeface="微软雅黑" panose="020B0503020204020204" pitchFamily="34" charset="-122"/>
                  </a:rPr>
                  <a:t>/ </a:t>
                </a:r>
                <a14:m>
                  <m:oMath xmlns:m="http://schemas.openxmlformats.org/officeDocument/2006/math">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en-US" altLang="zh-CN">
                            <a:solidFill>
                              <a:sysClr val="windowText" lastClr="000000"/>
                            </a:solidFill>
                            <a:latin typeface="Cambria Math" panose="02040503050406030204" pitchFamily="18" charset="0"/>
                            <a:ea typeface="微软雅黑" panose="020B0503020204020204" pitchFamily="34" charset="-122"/>
                          </a:rPr>
                          <m:t>𝑇</m:t>
                        </m:r>
                      </m:e>
                      <m:sub>
                        <m:r>
                          <a:rPr lang="en-US" altLang="zh-CN">
                            <a:solidFill>
                              <a:sysClr val="windowText" lastClr="000000"/>
                            </a:solidFill>
                            <a:latin typeface="Cambria Math" panose="02040503050406030204" pitchFamily="18" charset="0"/>
                            <a:ea typeface="微软雅黑" panose="020B0503020204020204" pitchFamily="34" charset="-122"/>
                          </a:rPr>
                          <m:t>𝑇𝑇𝐶</m:t>
                        </m:r>
                      </m:sub>
                    </m:sSub>
                  </m:oMath>
                </a14:m>
                <a:r>
                  <a:rPr lang="en-US" altLang="zh-CN" dirty="0">
                    <a:solidFill>
                      <a:sysClr val="windowText" lastClr="000000"/>
                    </a:solidFill>
                    <a:latin typeface="微软雅黑" panose="020B0503020204020204" pitchFamily="34" charset="-122"/>
                    <a:ea typeface="微软雅黑" panose="020B0503020204020204" pitchFamily="34" charset="-122"/>
                  </a:rPr>
                  <a:t>/ </a:t>
                </a:r>
                <a14:m>
                  <m:oMath xmlns:m="http://schemas.openxmlformats.org/officeDocument/2006/math">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en-US" altLang="zh-CN">
                            <a:solidFill>
                              <a:sysClr val="windowText" lastClr="000000"/>
                            </a:solidFill>
                            <a:latin typeface="Cambria Math" panose="02040503050406030204" pitchFamily="18" charset="0"/>
                            <a:ea typeface="微软雅黑" panose="020B0503020204020204" pitchFamily="34" charset="-122"/>
                          </a:rPr>
                          <m:t>𝑇</m:t>
                        </m:r>
                      </m:e>
                      <m:sub>
                        <m:r>
                          <a:rPr lang="en-US" altLang="zh-CN">
                            <a:solidFill>
                              <a:sysClr val="windowText" lastClr="000000"/>
                            </a:solidFill>
                            <a:latin typeface="Cambria Math" panose="02040503050406030204" pitchFamily="18" charset="0"/>
                            <a:ea typeface="微软雅黑" panose="020B0503020204020204" pitchFamily="34" charset="-122"/>
                          </a:rPr>
                          <m:t>𝐴𝑉</m:t>
                        </m:r>
                      </m:sub>
                    </m:sSub>
                  </m:oMath>
                </a14:m>
                <a:r>
                  <a:rPr lang="en-US" altLang="zh-CN" dirty="0">
                    <a:solidFill>
                      <a:sysClr val="windowText" lastClr="000000"/>
                    </a:solidFill>
                    <a:latin typeface="微软雅黑" panose="020B0503020204020204" pitchFamily="34" charset="-122"/>
                    <a:ea typeface="微软雅黑" panose="020B0503020204020204" pitchFamily="34" charset="-122"/>
                  </a:rPr>
                  <a:t>/ </a:t>
                </a:r>
                <a14:m>
                  <m:oMath xmlns:m="http://schemas.openxmlformats.org/officeDocument/2006/math">
                    <m:r>
                      <a:rPr lang="en-US" altLang="zh-CN">
                        <a:solidFill>
                          <a:sysClr val="windowText" lastClr="000000"/>
                        </a:solidFill>
                        <a:latin typeface="Cambria Math" panose="02040503050406030204" pitchFamily="18" charset="0"/>
                        <a:ea typeface="微软雅黑" panose="020B0503020204020204" pitchFamily="34" charset="-122"/>
                      </a:rPr>
                      <m:t>𝐷</m:t>
                    </m:r>
                  </m:oMath>
                </a14:m>
                <a:r>
                  <a:rPr lang="en-US" altLang="zh-CN"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𝑣</a:t>
                </a:r>
                <a14:m>
                  <m:oMath xmlns:m="http://schemas.openxmlformats.org/officeDocument/2006/math">
                    <m:r>
                      <a:rPr lang="en-US" altLang="zh-CN">
                        <a:solidFill>
                          <a:sysClr val="windowText" lastClr="000000"/>
                        </a:solidFill>
                        <a:latin typeface="Cambria Math" panose="02040503050406030204" pitchFamily="18" charset="0"/>
                        <a:ea typeface="微软雅黑" panose="020B0503020204020204" pitchFamily="34" charset="-122"/>
                      </a:rPr>
                      <m:t>~</m:t>
                    </m:r>
                    <m:r>
                      <a:rPr lang="en-US" altLang="zh-CN">
                        <a:solidFill>
                          <a:sysClr val="windowText" lastClr="000000"/>
                        </a:solidFill>
                        <a:latin typeface="Cambria Math" panose="02040503050406030204" pitchFamily="18" charset="0"/>
                        <a:ea typeface="微软雅黑" panose="020B0503020204020204" pitchFamily="34" charset="-122"/>
                      </a:rPr>
                      <m:t>𝐿</m:t>
                    </m:r>
                    <m:r>
                      <a:rPr lang="en-US" altLang="zh-CN">
                        <a:solidFill>
                          <a:sysClr val="windowText" lastClr="000000"/>
                        </a:solidFill>
                        <a:latin typeface="Cambria Math" panose="02040503050406030204" pitchFamily="18" charset="0"/>
                        <a:ea typeface="微软雅黑" panose="020B0503020204020204" pitchFamily="34" charset="-122"/>
                      </a:rPr>
                      <m:t>+</m:t>
                    </m:r>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a:rPr lang="en-US" altLang="zh-CN">
                            <a:solidFill>
                              <a:sysClr val="windowText" lastClr="000000"/>
                            </a:solidFill>
                            <a:latin typeface="Cambria Math" panose="02040503050406030204" pitchFamily="18" charset="0"/>
                            <a:ea typeface="微软雅黑" panose="020B0503020204020204" pitchFamily="34" charset="-122"/>
                          </a:rPr>
                          <m:t>𝑠𝑖𝑛𝑔𝑙𝑒</m:t>
                        </m:r>
                      </m:sub>
                    </m:sSub>
                    <m:r>
                      <a:rPr lang="en-US" altLang="zh-CN">
                        <a:solidFill>
                          <a:sysClr val="windowText" lastClr="000000"/>
                        </a:solidFill>
                        <a:latin typeface="Cambria Math" panose="02040503050406030204" pitchFamily="18" charset="0"/>
                        <a:ea typeface="微软雅黑" panose="020B0503020204020204" pitchFamily="34" charset="-122"/>
                      </a:rPr>
                      <m:t>∗</m:t>
                    </m:r>
                    <m:r>
                      <m:rPr>
                        <m:sty m:val="p"/>
                      </m:rPr>
                      <a:rPr lang="en-US" altLang="zh-CN" dirty="0">
                        <a:solidFill>
                          <a:sysClr val="windowText" lastClr="000000"/>
                        </a:solidFill>
                        <a:latin typeface="Cambria Math" panose="02040503050406030204" pitchFamily="18" charset="0"/>
                        <a:ea typeface="微软雅黑" panose="020B0503020204020204" pitchFamily="34" charset="-122"/>
                      </a:rPr>
                      <m:t>Position</m:t>
                    </m:r>
                    <m:r>
                      <a:rPr lang="en-US" altLang="zh-CN" dirty="0">
                        <a:solidFill>
                          <a:sysClr val="windowText" lastClr="000000"/>
                        </a:solidFill>
                        <a:latin typeface="Cambria Math" panose="02040503050406030204" pitchFamily="18" charset="0"/>
                        <a:ea typeface="微软雅黑" panose="020B0503020204020204" pitchFamily="34" charset="-122"/>
                      </a:rPr>
                      <m:t>∗∆</m:t>
                    </m:r>
                    <m:sSup>
                      <m:sSupPr>
                        <m:ctrlPr>
                          <a:rPr lang="en-US" altLang="zh-CN" i="1">
                            <a:solidFill>
                              <a:sysClr val="windowText" lastClr="000000"/>
                            </a:solidFill>
                            <a:latin typeface="Cambria Math" panose="02040503050406030204" pitchFamily="18" charset="0"/>
                            <a:ea typeface="微软雅黑" panose="020B0503020204020204" pitchFamily="34" charset="-122"/>
                          </a:rPr>
                        </m:ctrlPr>
                      </m:sSupPr>
                      <m:e>
                        <m:r>
                          <a:rPr lang="en-US" altLang="zh-CN">
                            <a:solidFill>
                              <a:sysClr val="windowText" lastClr="000000"/>
                            </a:solidFill>
                            <a:latin typeface="Cambria Math" panose="02040503050406030204" pitchFamily="18" charset="0"/>
                            <a:ea typeface="微软雅黑" panose="020B0503020204020204" pitchFamily="34" charset="-122"/>
                          </a:rPr>
                          <m:t>𝐷</m:t>
                        </m:r>
                      </m:e>
                      <m:sup>
                        <m:r>
                          <a:rPr lang="en-US" altLang="zh-CN">
                            <a:solidFill>
                              <a:sysClr val="windowText" lastClr="000000"/>
                            </a:solidFill>
                            <a:latin typeface="Cambria Math" panose="02040503050406030204" pitchFamily="18" charset="0"/>
                            <a:ea typeface="微软雅黑" panose="020B0503020204020204" pitchFamily="34" charset="-122"/>
                          </a:rPr>
                          <m:t>2</m:t>
                        </m:r>
                        <m:r>
                          <a:rPr lang="en-US" altLang="zh-CN">
                            <a:solidFill>
                              <a:sysClr val="windowText" lastClr="000000"/>
                            </a:solidFill>
                            <a:latin typeface="Cambria Math" panose="02040503050406030204" pitchFamily="18" charset="0"/>
                            <a:ea typeface="微软雅黑" panose="020B0503020204020204" pitchFamily="34" charset="-122"/>
                          </a:rPr>
                          <m:t>𝑝𝑒𝑑</m:t>
                        </m:r>
                      </m:sup>
                    </m:sSup>
                    <m:r>
                      <a:rPr lang="en-US" altLang="zh-CN">
                        <a:solidFill>
                          <a:sysClr val="windowText" lastClr="000000"/>
                        </a:solidFill>
                        <a:latin typeface="Cambria Math" panose="02040503050406030204" pitchFamily="18" charset="0"/>
                        <a:ea typeface="微软雅黑" panose="020B0503020204020204" pitchFamily="34" charset="-122"/>
                      </a:rPr>
                      <m:t>+</m:t>
                    </m:r>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a:rPr lang="en-US" altLang="zh-CN">
                            <a:solidFill>
                              <a:sysClr val="windowText" lastClr="000000"/>
                            </a:solidFill>
                            <a:latin typeface="Cambria Math" panose="02040503050406030204" pitchFamily="18" charset="0"/>
                            <a:ea typeface="微软雅黑" panose="020B0503020204020204" pitchFamily="34" charset="-122"/>
                          </a:rPr>
                          <m:t>𝑟𝑜𝑎𝑑</m:t>
                        </m:r>
                      </m:sub>
                    </m:sSub>
                    <m:r>
                      <a:rPr lang="en-US" altLang="zh-CN">
                        <a:solidFill>
                          <a:sysClr val="windowText" lastClr="000000"/>
                        </a:solidFill>
                        <a:latin typeface="Cambria Math" panose="02040503050406030204" pitchFamily="18" charset="0"/>
                        <a:ea typeface="微软雅黑" panose="020B0503020204020204" pitchFamily="34" charset="-122"/>
                      </a:rPr>
                      <m:t>+</m:t>
                    </m:r>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m:rPr>
                            <m:sty m:val="p"/>
                          </m:rPr>
                          <a:rPr lang="en-US" altLang="zh-CN">
                            <a:solidFill>
                              <a:sysClr val="windowText" lastClr="000000"/>
                            </a:solidFill>
                            <a:latin typeface="Cambria Math" panose="02040503050406030204" pitchFamily="18" charset="0"/>
                            <a:ea typeface="微软雅黑" panose="020B0503020204020204" pitchFamily="34" charset="-122"/>
                          </a:rPr>
                          <m:t>eHMI</m:t>
                        </m:r>
                        <m:r>
                          <a:rPr lang="en-US" altLang="zh-CN">
                            <a:solidFill>
                              <a:sysClr val="windowText" lastClr="000000"/>
                            </a:solidFill>
                            <a:latin typeface="Cambria Math" panose="02040503050406030204" pitchFamily="18" charset="0"/>
                            <a:ea typeface="微软雅黑" panose="020B0503020204020204" pitchFamily="34" charset="-122"/>
                          </a:rPr>
                          <m:t>1</m:t>
                        </m:r>
                      </m:sub>
                    </m:sSub>
                    <m:r>
                      <a:rPr lang="en-US" altLang="zh-CN">
                        <a:solidFill>
                          <a:sysClr val="windowText" lastClr="000000"/>
                        </a:solidFill>
                        <a:latin typeface="Cambria Math" panose="02040503050406030204" pitchFamily="18" charset="0"/>
                        <a:ea typeface="微软雅黑" panose="020B0503020204020204" pitchFamily="34" charset="-122"/>
                      </a:rPr>
                      <m:t>+</m:t>
                    </m:r>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m:rPr>
                            <m:sty m:val="p"/>
                          </m:rPr>
                          <a:rPr lang="en-US" altLang="zh-CN">
                            <a:solidFill>
                              <a:sysClr val="windowText" lastClr="000000"/>
                            </a:solidFill>
                            <a:latin typeface="Cambria Math" panose="02040503050406030204" pitchFamily="18" charset="0"/>
                            <a:ea typeface="微软雅黑" panose="020B0503020204020204" pitchFamily="34" charset="-122"/>
                          </a:rPr>
                          <m:t>eHMI</m:t>
                        </m:r>
                        <m:r>
                          <a:rPr lang="en-US" altLang="zh-CN">
                            <a:solidFill>
                              <a:sysClr val="windowText" lastClr="000000"/>
                            </a:solidFill>
                            <a:latin typeface="Cambria Math" panose="02040503050406030204" pitchFamily="18" charset="0"/>
                            <a:ea typeface="微软雅黑" panose="020B0503020204020204" pitchFamily="34" charset="-122"/>
                          </a:rPr>
                          <m:t>2</m:t>
                        </m:r>
                      </m:sub>
                    </m:sSub>
                    <m:r>
                      <a:rPr lang="en-US" altLang="zh-CN">
                        <a:solidFill>
                          <a:sysClr val="windowText" lastClr="000000"/>
                        </a:solidFill>
                        <a:latin typeface="Cambria Math" panose="02040503050406030204" pitchFamily="18" charset="0"/>
                        <a:ea typeface="微软雅黑" panose="020B0503020204020204" pitchFamily="34" charset="-122"/>
                      </a:rPr>
                      <m:t>+</m:t>
                    </m:r>
                    <m:sSub>
                      <m:sSubPr>
                        <m:ctrlPr>
                          <a:rPr lang="en-US" altLang="zh-CN" i="1">
                            <a:solidFill>
                              <a:sysClr val="windowText" lastClr="000000"/>
                            </a:solidFill>
                            <a:latin typeface="Cambria Math" panose="02040503050406030204" pitchFamily="18" charset="0"/>
                            <a:ea typeface="微软雅黑" panose="020B0503020204020204" pitchFamily="34" charset="-122"/>
                          </a:rPr>
                        </m:ctrlPr>
                      </m:sSubPr>
                      <m:e>
                        <m:r>
                          <a:rPr lang="zh-CN" altLang="en-US">
                            <a:solidFill>
                              <a:sysClr val="windowText" lastClr="000000"/>
                            </a:solidFill>
                            <a:latin typeface="Cambria Math" panose="02040503050406030204" pitchFamily="18" charset="0"/>
                            <a:ea typeface="微软雅黑" panose="020B0503020204020204" pitchFamily="34" charset="-122"/>
                          </a:rPr>
                          <m:t>𝜇</m:t>
                        </m:r>
                      </m:e>
                      <m:sub>
                        <m:r>
                          <a:rPr lang="en-US" altLang="zh-CN">
                            <a:solidFill>
                              <a:sysClr val="windowText" lastClr="000000"/>
                            </a:solidFill>
                            <a:latin typeface="Cambria Math" panose="02040503050406030204" pitchFamily="18" charset="0"/>
                            <a:ea typeface="微软雅黑" panose="020B0503020204020204" pitchFamily="34" charset="-122"/>
                          </a:rPr>
                          <m:t>𝐴𝑉</m:t>
                        </m:r>
                      </m:sub>
                    </m:sSub>
                    <m:r>
                      <a:rPr lang="en-US" altLang="zh-CN">
                        <a:solidFill>
                          <a:sysClr val="windowText" lastClr="000000"/>
                        </a:solidFill>
                        <a:latin typeface="Cambria Math" panose="02040503050406030204" pitchFamily="18" charset="0"/>
                        <a:ea typeface="微软雅黑" panose="020B0503020204020204" pitchFamily="34" charset="-122"/>
                      </a:rPr>
                      <m:t>+(1|#</m:t>
                    </m:r>
                    <m:r>
                      <m:rPr>
                        <m:sty m:val="p"/>
                      </m:rPr>
                      <a:rPr lang="en-US" altLang="zh-CN">
                        <a:solidFill>
                          <a:sysClr val="windowText" lastClr="000000"/>
                        </a:solidFill>
                        <a:latin typeface="Cambria Math" panose="02040503050406030204" pitchFamily="18" charset="0"/>
                        <a:ea typeface="微软雅黑" panose="020B0503020204020204" pitchFamily="34" charset="-122"/>
                      </a:rPr>
                      <m:t>Participate</m:t>
                    </m:r>
                    <m:r>
                      <a:rPr lang="zh-CN" altLang="en-US">
                        <a:solidFill>
                          <a:sysClr val="windowText" lastClr="000000"/>
                        </a:solidFill>
                        <a:latin typeface="Cambria Math" panose="02040503050406030204" pitchFamily="18" charset="0"/>
                        <a:ea typeface="微软雅黑" panose="020B0503020204020204" pitchFamily="34" charset="-122"/>
                      </a:rPr>
                      <m:t>）</m:t>
                    </m:r>
                  </m:oMath>
                </a14:m>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mc:Choice>
        <mc:Fallback xmlns="">
          <p:sp>
            <p:nvSpPr>
              <p:cNvPr id="2" name="文本框 1">
                <a:extLst>
                  <a:ext uri="{FF2B5EF4-FFF2-40B4-BE49-F238E27FC236}">
                    <a16:creationId xmlns:a16="http://schemas.microsoft.com/office/drawing/2014/main" id="{A76B6C7E-E034-41D8-EFEA-972AAF7B2F37}"/>
                  </a:ext>
                </a:extLst>
              </p:cNvPr>
              <p:cNvSpPr txBox="1">
                <a:spLocks noRot="1" noChangeAspect="1" noMove="1" noResize="1" noEditPoints="1" noAdjustHandles="1" noChangeArrowheads="1" noChangeShapeType="1" noTextEdit="1"/>
              </p:cNvSpPr>
              <p:nvPr/>
            </p:nvSpPr>
            <p:spPr>
              <a:xfrm>
                <a:off x="2210764" y="2036971"/>
                <a:ext cx="9554645" cy="3673826"/>
              </a:xfrm>
              <a:prstGeom prst="rect">
                <a:avLst/>
              </a:prstGeom>
              <a:blipFill>
                <a:blip r:embed="rId3"/>
                <a:stretch>
                  <a:fillRect l="-574" r="-319" b="-663"/>
                </a:stretch>
              </a:blipFill>
            </p:spPr>
            <p:txBody>
              <a:bodyPr/>
              <a:lstStyle/>
              <a:p>
                <a:r>
                  <a:rPr lang="zh-CN" altLang="en-US">
                    <a:noFill/>
                  </a:rPr>
                  <a:t> </a:t>
                </a:r>
              </a:p>
            </p:txBody>
          </p:sp>
        </mc:Fallback>
      </mc:AlternateContent>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21058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数据分析</a:t>
            </a: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Tree>
    <p:extLst>
      <p:ext uri="{BB962C8B-B14F-4D97-AF65-F5344CB8AC3E}">
        <p14:creationId xmlns:p14="http://schemas.microsoft.com/office/powerpoint/2010/main" val="2634684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2116285"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过街前时间</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rPr>
              <a:t>(TBC)</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grpSp>
        <p:nvGrpSpPr>
          <p:cNvPr id="8" name="组合 7">
            <a:extLst>
              <a:ext uri="{FF2B5EF4-FFF2-40B4-BE49-F238E27FC236}">
                <a16:creationId xmlns:a16="http://schemas.microsoft.com/office/drawing/2014/main" id="{AEE83919-F67F-29E3-20AA-26898238258B}"/>
              </a:ext>
            </a:extLst>
          </p:cNvPr>
          <p:cNvGrpSpPr/>
          <p:nvPr/>
        </p:nvGrpSpPr>
        <p:grpSpPr>
          <a:xfrm>
            <a:off x="2022330" y="2337317"/>
            <a:ext cx="4084689" cy="2997471"/>
            <a:chOff x="2011311" y="2036971"/>
            <a:chExt cx="6713802" cy="4389500"/>
          </a:xfrm>
        </p:grpSpPr>
        <p:pic>
          <p:nvPicPr>
            <p:cNvPr id="5" name="图片 4">
              <a:extLst>
                <a:ext uri="{FF2B5EF4-FFF2-40B4-BE49-F238E27FC236}">
                  <a16:creationId xmlns:a16="http://schemas.microsoft.com/office/drawing/2014/main" id="{64E0E122-990C-BF50-94AB-1102D342D73E}"/>
                </a:ext>
              </a:extLst>
            </p:cNvPr>
            <p:cNvPicPr>
              <a:picLocks noChangeAspect="1"/>
            </p:cNvPicPr>
            <p:nvPr/>
          </p:nvPicPr>
          <p:blipFill>
            <a:blip r:embed="rId3"/>
            <a:stretch>
              <a:fillRect/>
            </a:stretch>
          </p:blipFill>
          <p:spPr>
            <a:xfrm>
              <a:off x="2011311" y="2036971"/>
              <a:ext cx="6713802" cy="281964"/>
            </a:xfrm>
            <a:prstGeom prst="rect">
              <a:avLst/>
            </a:prstGeom>
          </p:spPr>
        </p:pic>
        <p:pic>
          <p:nvPicPr>
            <p:cNvPr id="7" name="图片 6">
              <a:extLst>
                <a:ext uri="{FF2B5EF4-FFF2-40B4-BE49-F238E27FC236}">
                  <a16:creationId xmlns:a16="http://schemas.microsoft.com/office/drawing/2014/main" id="{E2499191-B26C-62CD-5F19-EFC1C8D3F463}"/>
                </a:ext>
              </a:extLst>
            </p:cNvPr>
            <p:cNvPicPr>
              <a:picLocks noChangeAspect="1"/>
            </p:cNvPicPr>
            <p:nvPr/>
          </p:nvPicPr>
          <p:blipFill>
            <a:blip r:embed="rId4"/>
            <a:stretch>
              <a:fillRect/>
            </a:stretch>
          </p:blipFill>
          <p:spPr>
            <a:xfrm>
              <a:off x="2026553" y="2318935"/>
              <a:ext cx="6698560" cy="4107536"/>
            </a:xfrm>
            <a:prstGeom prst="rect">
              <a:avLst/>
            </a:prstGeom>
          </p:spPr>
        </p:pic>
      </p:grpSp>
      <p:sp>
        <p:nvSpPr>
          <p:cNvPr id="9" name="文本框 8">
            <a:extLst>
              <a:ext uri="{FF2B5EF4-FFF2-40B4-BE49-F238E27FC236}">
                <a16:creationId xmlns:a16="http://schemas.microsoft.com/office/drawing/2014/main" id="{37248F9C-502E-0C5A-C5B5-50F6C8B64A31}"/>
              </a:ext>
            </a:extLst>
          </p:cNvPr>
          <p:cNvSpPr txBox="1"/>
          <p:nvPr/>
        </p:nvSpPr>
        <p:spPr>
          <a:xfrm>
            <a:off x="7072230" y="1851549"/>
            <a:ext cx="4795815" cy="3544625"/>
          </a:xfrm>
          <a:prstGeom prst="rect">
            <a:avLst/>
          </a:prstGeom>
          <a:noFill/>
        </p:spPr>
        <p:txBody>
          <a:bodyPr wrap="square" rtlCol="0">
            <a:spAutoFit/>
          </a:bodyPr>
          <a:lstStyle/>
          <a:p>
            <a:pPr indent="457200" defTabSz="683895">
              <a:lnSpc>
                <a:spcPct val="140000"/>
              </a:lnSpc>
            </a:pPr>
            <a:r>
              <a:rPr lang="en-US" altLang="zh-CN" dirty="0">
                <a:solidFill>
                  <a:srgbClr val="FF0000"/>
                </a:solidFill>
                <a:latin typeface="微软雅黑" panose="020B0503020204020204" pitchFamily="34" charset="-122"/>
                <a:ea typeface="微软雅黑" panose="020B0503020204020204" pitchFamily="34" charset="-122"/>
              </a:rPr>
              <a:t>TBC</a:t>
            </a:r>
            <a:r>
              <a:rPr lang="zh-CN" altLang="en-US" dirty="0">
                <a:solidFill>
                  <a:srgbClr val="FF0000"/>
                </a:solidFill>
                <a:latin typeface="微软雅黑" panose="020B0503020204020204" pitchFamily="34" charset="-122"/>
                <a:ea typeface="微软雅黑" panose="020B0503020204020204" pitchFamily="34" charset="-122"/>
              </a:rPr>
              <a:t>受到空间间隙</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𝐿</a:t>
            </a:r>
            <a:r>
              <a:rPr lang="en-US" altLang="zh-CN" dirty="0">
                <a:solidFill>
                  <a:srgbClr val="FF0000"/>
                </a:solidFill>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、减速方式 </a:t>
            </a:r>
            <a:r>
              <a:rPr lang="en-US" altLang="zh-CN" dirty="0">
                <a:solidFill>
                  <a:srgbClr val="FF0000"/>
                </a:solidFill>
                <a:latin typeface="微软雅黑" panose="020B0503020204020204" pitchFamily="34" charset="-122"/>
                <a:ea typeface="微软雅黑" panose="020B0503020204020204" pitchFamily="34" charset="-122"/>
              </a:rPr>
              <a:t>II</a:t>
            </a:r>
            <a:r>
              <a:rPr lang="zh-CN" altLang="en-US" dirty="0">
                <a:solidFill>
                  <a:srgbClr val="FF0000"/>
                </a:solidFill>
                <a:latin typeface="微软雅黑" panose="020B0503020204020204" pitchFamily="34" charset="-122"/>
                <a:ea typeface="微软雅黑" panose="020B0503020204020204" pitchFamily="34" charset="-122"/>
              </a:rPr>
              <a:t>和参与者距离的影响。</a:t>
            </a:r>
            <a:r>
              <a:rPr lang="zh-CN" altLang="en-US" dirty="0">
                <a:solidFill>
                  <a:sysClr val="windowText" lastClr="000000"/>
                </a:solidFill>
                <a:latin typeface="微软雅黑" panose="020B0503020204020204" pitchFamily="34" charset="-122"/>
                <a:ea typeface="微软雅黑" panose="020B0503020204020204" pitchFamily="34" charset="-122"/>
              </a:rPr>
              <a:t>其中，随着间隙距离的增加，行人过街所需的时间更少；减速方式</a:t>
            </a:r>
            <a:r>
              <a:rPr lang="en-US" altLang="zh-CN" dirty="0">
                <a:solidFill>
                  <a:sysClr val="windowText" lastClr="000000"/>
                </a:solidFill>
                <a:latin typeface="微软雅黑" panose="020B0503020204020204" pitchFamily="34" charset="-122"/>
                <a:ea typeface="微软雅黑" panose="020B0503020204020204" pitchFamily="34" charset="-122"/>
              </a:rPr>
              <a:t>II</a:t>
            </a:r>
            <a:r>
              <a:rPr lang="zh-CN" altLang="en-US" dirty="0">
                <a:solidFill>
                  <a:sysClr val="windowText" lastClr="000000"/>
                </a:solidFill>
                <a:latin typeface="微软雅黑" panose="020B0503020204020204" pitchFamily="34" charset="-122"/>
                <a:ea typeface="微软雅黑" panose="020B0503020204020204" pitchFamily="34" charset="-122"/>
              </a:rPr>
              <a:t>与</a:t>
            </a:r>
            <a:r>
              <a:rPr lang="en-US" altLang="zh-CN" dirty="0">
                <a:solidFill>
                  <a:sysClr val="windowText" lastClr="000000"/>
                </a:solidFill>
                <a:latin typeface="微软雅黑" panose="020B0503020204020204" pitchFamily="34" charset="-122"/>
                <a:ea typeface="微软雅黑" panose="020B0503020204020204" pitchFamily="34" charset="-122"/>
              </a:rPr>
              <a:t>I</a:t>
            </a:r>
            <a:r>
              <a:rPr lang="zh-CN" altLang="en-US" dirty="0">
                <a:solidFill>
                  <a:sysClr val="windowText" lastClr="000000"/>
                </a:solidFill>
                <a:latin typeface="微软雅黑" panose="020B0503020204020204" pitchFamily="34" charset="-122"/>
                <a:ea typeface="微软雅黑" panose="020B0503020204020204" pitchFamily="34" charset="-122"/>
              </a:rPr>
              <a:t>型相比，行人在过街前需要更长的准备时间。此外，</a:t>
            </a:r>
            <a:r>
              <a:rPr lang="zh-CN" altLang="en-US" dirty="0">
                <a:solidFill>
                  <a:srgbClr val="FF0000"/>
                </a:solidFill>
                <a:latin typeface="微软雅黑" panose="020B0503020204020204" pitchFamily="34" charset="-122"/>
                <a:ea typeface="微软雅黑" panose="020B0503020204020204" pitchFamily="34" charset="-122"/>
              </a:rPr>
              <a:t>参与过街的行人数量及其相对位置对</a:t>
            </a:r>
            <a:r>
              <a:rPr lang="en-US" altLang="zh-CN" dirty="0">
                <a:solidFill>
                  <a:srgbClr val="FF0000"/>
                </a:solidFill>
                <a:latin typeface="微软雅黑" panose="020B0503020204020204" pitchFamily="34" charset="-122"/>
                <a:ea typeface="微软雅黑" panose="020B0503020204020204" pitchFamily="34" charset="-122"/>
              </a:rPr>
              <a:t>TBC</a:t>
            </a:r>
            <a:r>
              <a:rPr lang="zh-CN" altLang="en-US" dirty="0">
                <a:solidFill>
                  <a:srgbClr val="FF0000"/>
                </a:solidFill>
                <a:latin typeface="微软雅黑" panose="020B0503020204020204" pitchFamily="34" charset="-122"/>
                <a:ea typeface="微软雅黑" panose="020B0503020204020204" pitchFamily="34" charset="-122"/>
              </a:rPr>
              <a:t>有显著影响。</a:t>
            </a:r>
            <a:r>
              <a:rPr lang="zh-CN" altLang="en-US" dirty="0">
                <a:solidFill>
                  <a:sysClr val="windowText" lastClr="000000"/>
                </a:solidFill>
                <a:latin typeface="微软雅黑" panose="020B0503020204020204" pitchFamily="34" charset="-122"/>
                <a:ea typeface="微软雅黑" panose="020B0503020204020204" pitchFamily="34" charset="-122"/>
              </a:rPr>
              <a:t>在两个行人的场景中，当两名参与者决定开始过街时，他们之间的距离增加了</a:t>
            </a:r>
            <a:r>
              <a:rPr lang="en-US" altLang="zh-CN" dirty="0">
                <a:solidFill>
                  <a:sysClr val="windowText" lastClr="000000"/>
                </a:solidFill>
                <a:latin typeface="微软雅黑" panose="020B0503020204020204" pitchFamily="34" charset="-122"/>
                <a:ea typeface="微软雅黑" panose="020B0503020204020204" pitchFamily="34" charset="-122"/>
              </a:rPr>
              <a:t>1</a:t>
            </a:r>
            <a:r>
              <a:rPr lang="zh-CN" altLang="en-US" dirty="0">
                <a:solidFill>
                  <a:sysClr val="windowText" lastClr="000000"/>
                </a:solidFill>
                <a:latin typeface="微软雅黑" panose="020B0503020204020204" pitchFamily="34" charset="-122"/>
                <a:ea typeface="微软雅黑" panose="020B0503020204020204" pitchFamily="34" charset="-122"/>
              </a:rPr>
              <a:t>米，离</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更远的行人又花了大约</a:t>
            </a:r>
            <a:r>
              <a:rPr lang="en-US" altLang="zh-CN" dirty="0">
                <a:solidFill>
                  <a:sysClr val="windowText" lastClr="000000"/>
                </a:solidFill>
                <a:latin typeface="微软雅黑" panose="020B0503020204020204" pitchFamily="34" charset="-122"/>
                <a:ea typeface="微软雅黑" panose="020B0503020204020204" pitchFamily="34" charset="-122"/>
              </a:rPr>
              <a:t>0.21</a:t>
            </a:r>
            <a:r>
              <a:rPr lang="zh-CN" altLang="en-US" dirty="0">
                <a:solidFill>
                  <a:sysClr val="windowText" lastClr="000000"/>
                </a:solidFill>
                <a:latin typeface="微软雅黑" panose="020B0503020204020204" pitchFamily="34" charset="-122"/>
                <a:ea typeface="微软雅黑" panose="020B0503020204020204" pitchFamily="34" charset="-122"/>
              </a:rPr>
              <a:t>秒的时间开始行动。</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080936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2350323"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过街起始时间</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rPr>
              <a:t>(CIT):</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9" name="文本框 8">
            <a:extLst>
              <a:ext uri="{FF2B5EF4-FFF2-40B4-BE49-F238E27FC236}">
                <a16:creationId xmlns:a16="http://schemas.microsoft.com/office/drawing/2014/main" id="{37248F9C-502E-0C5A-C5B5-50F6C8B64A31}"/>
              </a:ext>
            </a:extLst>
          </p:cNvPr>
          <p:cNvSpPr txBox="1"/>
          <p:nvPr/>
        </p:nvSpPr>
        <p:spPr>
          <a:xfrm>
            <a:off x="7072230" y="2046794"/>
            <a:ext cx="4795815" cy="2764411"/>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左表为</a:t>
            </a:r>
            <a:r>
              <a:rPr lang="en-US" altLang="zh-CN" dirty="0">
                <a:solidFill>
                  <a:sysClr val="windowText" lastClr="000000"/>
                </a:solidFill>
                <a:latin typeface="微软雅黑" panose="020B0503020204020204" pitchFamily="34" charset="-122"/>
                <a:ea typeface="微软雅黑" panose="020B0503020204020204" pitchFamily="34" charset="-122"/>
              </a:rPr>
              <a:t>CIT</a:t>
            </a:r>
            <a:r>
              <a:rPr lang="zh-CN" altLang="en-US" dirty="0">
                <a:solidFill>
                  <a:sysClr val="windowText" lastClr="000000"/>
                </a:solidFill>
                <a:latin typeface="微软雅黑" panose="020B0503020204020204" pitchFamily="34" charset="-122"/>
                <a:ea typeface="微软雅黑" panose="020B0503020204020204" pitchFamily="34" charset="-122"/>
              </a:rPr>
              <a:t>的随机截距混合效应建模结果。空间间隙越大，行人在开始过街时犹豫时间越短。在本研究调查的四个主要因素中，</a:t>
            </a:r>
            <a:r>
              <a:rPr lang="zh-CN" altLang="en-US" dirty="0">
                <a:solidFill>
                  <a:srgbClr val="FF0000"/>
                </a:solidFill>
                <a:latin typeface="微软雅黑" panose="020B0503020204020204" pitchFamily="34" charset="-122"/>
                <a:ea typeface="微软雅黑" panose="020B0503020204020204" pitchFamily="34" charset="-122"/>
              </a:rPr>
              <a:t>道路类型是唯一对</a:t>
            </a:r>
            <a:r>
              <a:rPr lang="en-US" altLang="zh-CN" dirty="0">
                <a:solidFill>
                  <a:srgbClr val="FF0000"/>
                </a:solidFill>
                <a:latin typeface="微软雅黑" panose="020B0503020204020204" pitchFamily="34" charset="-122"/>
                <a:ea typeface="微软雅黑" panose="020B0503020204020204" pitchFamily="34" charset="-122"/>
              </a:rPr>
              <a:t>CIT</a:t>
            </a:r>
            <a:r>
              <a:rPr lang="zh-CN" altLang="en-US" dirty="0">
                <a:solidFill>
                  <a:srgbClr val="FF0000"/>
                </a:solidFill>
                <a:latin typeface="微软雅黑" panose="020B0503020204020204" pitchFamily="34" charset="-122"/>
                <a:ea typeface="微软雅黑" panose="020B0503020204020204" pitchFamily="34" charset="-122"/>
              </a:rPr>
              <a:t>表现出显著影响的因素</a:t>
            </a:r>
            <a:r>
              <a:rPr lang="zh-CN" altLang="en-US" dirty="0">
                <a:solidFill>
                  <a:sysClr val="windowText" lastClr="000000"/>
                </a:solidFill>
                <a:latin typeface="微软雅黑" panose="020B0503020204020204" pitchFamily="34" charset="-122"/>
                <a:ea typeface="微软雅黑" panose="020B0503020204020204" pitchFamily="34" charset="-122"/>
              </a:rPr>
              <a:t>。与直线路径相比，</a:t>
            </a:r>
            <a:r>
              <a:rPr lang="en-US" altLang="zh-CN" dirty="0">
                <a:solidFill>
                  <a:sysClr val="windowText" lastClr="000000"/>
                </a:solidFill>
                <a:latin typeface="微软雅黑" panose="020B0503020204020204" pitchFamily="34" charset="-122"/>
                <a:ea typeface="微软雅黑" panose="020B0503020204020204" pitchFamily="34" charset="-122"/>
              </a:rPr>
              <a:t>T</a:t>
            </a:r>
            <a:r>
              <a:rPr lang="zh-CN" altLang="en-US" dirty="0">
                <a:solidFill>
                  <a:sysClr val="windowText" lastClr="000000"/>
                </a:solidFill>
                <a:latin typeface="微软雅黑" panose="020B0503020204020204" pitchFamily="34" charset="-122"/>
                <a:ea typeface="微软雅黑" panose="020B0503020204020204" pitchFamily="34" charset="-122"/>
              </a:rPr>
              <a:t>形路径会消耗行人更长的时间（多</a:t>
            </a:r>
            <a:r>
              <a:rPr lang="en-US" altLang="zh-CN" dirty="0">
                <a:solidFill>
                  <a:sysClr val="windowText" lastClr="000000"/>
                </a:solidFill>
                <a:latin typeface="微软雅黑" panose="020B0503020204020204" pitchFamily="34" charset="-122"/>
                <a:ea typeface="微软雅黑" panose="020B0503020204020204" pitchFamily="34" charset="-122"/>
              </a:rPr>
              <a:t>0.363</a:t>
            </a:r>
            <a:r>
              <a:rPr lang="zh-CN" altLang="en-US" dirty="0">
                <a:solidFill>
                  <a:sysClr val="windowText" lastClr="000000"/>
                </a:solidFill>
                <a:latin typeface="微软雅黑" panose="020B0503020204020204" pitchFamily="34" charset="-122"/>
                <a:ea typeface="微软雅黑" panose="020B0503020204020204" pitchFamily="34" charset="-122"/>
              </a:rPr>
              <a:t>秒），而两种</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都不会显著影响</a:t>
            </a:r>
            <a:r>
              <a:rPr lang="en-US" altLang="zh-CN" dirty="0">
                <a:solidFill>
                  <a:sysClr val="windowText" lastClr="000000"/>
                </a:solidFill>
                <a:latin typeface="微软雅黑" panose="020B0503020204020204" pitchFamily="34" charset="-122"/>
                <a:ea typeface="微软雅黑" panose="020B0503020204020204" pitchFamily="34" charset="-122"/>
              </a:rPr>
              <a:t>CIT</a:t>
            </a:r>
            <a:r>
              <a:rPr lang="zh-CN" altLang="en-US" dirty="0">
                <a:solidFill>
                  <a:sysClr val="windowText" lastClr="000000"/>
                </a:solidFill>
                <a:latin typeface="微软雅黑" panose="020B0503020204020204" pitchFamily="34" charset="-122"/>
                <a:ea typeface="微软雅黑" panose="020B0503020204020204" pitchFamily="34" charset="-122"/>
              </a:rPr>
              <a:t>。</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grpSp>
        <p:nvGrpSpPr>
          <p:cNvPr id="11" name="组合 10">
            <a:extLst>
              <a:ext uri="{FF2B5EF4-FFF2-40B4-BE49-F238E27FC236}">
                <a16:creationId xmlns:a16="http://schemas.microsoft.com/office/drawing/2014/main" id="{8EE2EBB0-E830-FB0D-EBE1-3C50E0F7EE0D}"/>
              </a:ext>
            </a:extLst>
          </p:cNvPr>
          <p:cNvGrpSpPr/>
          <p:nvPr/>
        </p:nvGrpSpPr>
        <p:grpSpPr>
          <a:xfrm>
            <a:off x="2210764" y="2240359"/>
            <a:ext cx="4357987" cy="3265716"/>
            <a:chOff x="2750530" y="2011557"/>
            <a:chExt cx="6690940" cy="4381880"/>
          </a:xfrm>
        </p:grpSpPr>
        <p:pic>
          <p:nvPicPr>
            <p:cNvPr id="4" name="图片 3">
              <a:extLst>
                <a:ext uri="{FF2B5EF4-FFF2-40B4-BE49-F238E27FC236}">
                  <a16:creationId xmlns:a16="http://schemas.microsoft.com/office/drawing/2014/main" id="{BEDF70DF-BBE6-B459-94FC-A1F489AE8507}"/>
                </a:ext>
              </a:extLst>
            </p:cNvPr>
            <p:cNvPicPr>
              <a:picLocks noChangeAspect="1"/>
            </p:cNvPicPr>
            <p:nvPr/>
          </p:nvPicPr>
          <p:blipFill>
            <a:blip r:embed="rId3"/>
            <a:stretch>
              <a:fillRect/>
            </a:stretch>
          </p:blipFill>
          <p:spPr>
            <a:xfrm>
              <a:off x="2750530" y="2011557"/>
              <a:ext cx="6690940" cy="2834886"/>
            </a:xfrm>
            <a:prstGeom prst="rect">
              <a:avLst/>
            </a:prstGeom>
          </p:spPr>
        </p:pic>
        <p:pic>
          <p:nvPicPr>
            <p:cNvPr id="10" name="图片 9">
              <a:extLst>
                <a:ext uri="{FF2B5EF4-FFF2-40B4-BE49-F238E27FC236}">
                  <a16:creationId xmlns:a16="http://schemas.microsoft.com/office/drawing/2014/main" id="{E571D91D-6449-AE83-1601-331088A1455B}"/>
                </a:ext>
              </a:extLst>
            </p:cNvPr>
            <p:cNvPicPr>
              <a:picLocks noChangeAspect="1"/>
            </p:cNvPicPr>
            <p:nvPr/>
          </p:nvPicPr>
          <p:blipFill>
            <a:blip r:embed="rId4"/>
            <a:stretch>
              <a:fillRect/>
            </a:stretch>
          </p:blipFill>
          <p:spPr>
            <a:xfrm>
              <a:off x="2750530" y="4846443"/>
              <a:ext cx="6690940" cy="1546994"/>
            </a:xfrm>
            <a:prstGeom prst="rect">
              <a:avLst/>
            </a:prstGeom>
          </p:spPr>
        </p:pic>
      </p:grpSp>
    </p:spTree>
    <p:extLst>
      <p:ext uri="{BB962C8B-B14F-4D97-AF65-F5344CB8AC3E}">
        <p14:creationId xmlns:p14="http://schemas.microsoft.com/office/powerpoint/2010/main" val="2794653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1839863"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过街时间</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rPr>
              <a:t>(TTC)</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9" name="文本框 8">
            <a:extLst>
              <a:ext uri="{FF2B5EF4-FFF2-40B4-BE49-F238E27FC236}">
                <a16:creationId xmlns:a16="http://schemas.microsoft.com/office/drawing/2014/main" id="{37248F9C-502E-0C5A-C5B5-50F6C8B64A31}"/>
              </a:ext>
            </a:extLst>
          </p:cNvPr>
          <p:cNvSpPr txBox="1"/>
          <p:nvPr/>
        </p:nvSpPr>
        <p:spPr>
          <a:xfrm>
            <a:off x="7072230" y="2046794"/>
            <a:ext cx="4795815" cy="2764411"/>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左表为</a:t>
            </a:r>
            <a:r>
              <a:rPr lang="en-US" altLang="zh-CN" dirty="0">
                <a:solidFill>
                  <a:sysClr val="windowText" lastClr="000000"/>
                </a:solidFill>
                <a:latin typeface="微软雅黑" panose="020B0503020204020204" pitchFamily="34" charset="-122"/>
                <a:ea typeface="微软雅黑" panose="020B0503020204020204" pitchFamily="34" charset="-122"/>
              </a:rPr>
              <a:t>TTC</a:t>
            </a:r>
            <a:r>
              <a:rPr lang="zh-CN" altLang="en-US" dirty="0">
                <a:solidFill>
                  <a:sysClr val="windowText" lastClr="000000"/>
                </a:solidFill>
                <a:latin typeface="微软雅黑" panose="020B0503020204020204" pitchFamily="34" charset="-122"/>
                <a:ea typeface="微软雅黑" panose="020B0503020204020204" pitchFamily="34" charset="-122"/>
              </a:rPr>
              <a:t>线性混合模型的结果。当行人与自动驾驶汽车之间的间距较大时，行人过街所需的时间更长。道路类型、</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设计、自动驾驶汽车驾驶风格、行人数量及其相对位置对</a:t>
            </a:r>
            <a:r>
              <a:rPr lang="en-US" altLang="zh-CN" dirty="0">
                <a:solidFill>
                  <a:sysClr val="windowText" lastClr="000000"/>
                </a:solidFill>
                <a:latin typeface="微软雅黑" panose="020B0503020204020204" pitchFamily="34" charset="-122"/>
                <a:ea typeface="微软雅黑" panose="020B0503020204020204" pitchFamily="34" charset="-122"/>
              </a:rPr>
              <a:t>TTC</a:t>
            </a:r>
            <a:r>
              <a:rPr lang="zh-CN" altLang="en-US" dirty="0">
                <a:solidFill>
                  <a:sysClr val="windowText" lastClr="000000"/>
                </a:solidFill>
                <a:latin typeface="微软雅黑" panose="020B0503020204020204" pitchFamily="34" charset="-122"/>
                <a:ea typeface="微软雅黑" panose="020B0503020204020204" pitchFamily="34" charset="-122"/>
              </a:rPr>
              <a:t>没有显著影响。这些结果表明，</a:t>
            </a:r>
            <a:r>
              <a:rPr lang="zh-CN" altLang="en-US" dirty="0">
                <a:solidFill>
                  <a:srgbClr val="FF0000"/>
                </a:solidFill>
                <a:latin typeface="微软雅黑" panose="020B0503020204020204" pitchFamily="34" charset="-122"/>
                <a:ea typeface="微软雅黑" panose="020B0503020204020204" pitchFamily="34" charset="-122"/>
              </a:rPr>
              <a:t>空间间隙是影响行人过街时间的关键因素</a:t>
            </a:r>
            <a:r>
              <a:rPr lang="zh-CN" altLang="en-US" dirty="0">
                <a:solidFill>
                  <a:sysClr val="windowText" lastClr="000000"/>
                </a:solidFill>
                <a:latin typeface="微软雅黑" panose="020B0503020204020204" pitchFamily="34" charset="-122"/>
                <a:ea typeface="微软雅黑" panose="020B0503020204020204" pitchFamily="34" charset="-122"/>
              </a:rPr>
              <a:t>，而其他变量对</a:t>
            </a:r>
            <a:r>
              <a:rPr lang="en-US" altLang="zh-CN" dirty="0">
                <a:solidFill>
                  <a:sysClr val="windowText" lastClr="000000"/>
                </a:solidFill>
                <a:latin typeface="微软雅黑" panose="020B0503020204020204" pitchFamily="34" charset="-122"/>
                <a:ea typeface="微软雅黑" panose="020B0503020204020204" pitchFamily="34" charset="-122"/>
              </a:rPr>
              <a:t>TTC</a:t>
            </a:r>
            <a:r>
              <a:rPr lang="zh-CN" altLang="en-US" dirty="0">
                <a:solidFill>
                  <a:sysClr val="windowText" lastClr="000000"/>
                </a:solidFill>
                <a:latin typeface="微软雅黑" panose="020B0503020204020204" pitchFamily="34" charset="-122"/>
                <a:ea typeface="微软雅黑" panose="020B0503020204020204" pitchFamily="34" charset="-122"/>
              </a:rPr>
              <a:t>没有影响。</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D9D714E9-E790-8A67-387A-B8C6594E0E89}"/>
              </a:ext>
            </a:extLst>
          </p:cNvPr>
          <p:cNvPicPr>
            <a:picLocks noChangeAspect="1"/>
          </p:cNvPicPr>
          <p:nvPr/>
        </p:nvPicPr>
        <p:blipFill>
          <a:blip r:embed="rId3"/>
          <a:stretch>
            <a:fillRect/>
          </a:stretch>
        </p:blipFill>
        <p:spPr>
          <a:xfrm>
            <a:off x="1999480" y="2155371"/>
            <a:ext cx="4485217" cy="2928913"/>
          </a:xfrm>
          <a:prstGeom prst="rect">
            <a:avLst/>
          </a:prstGeom>
        </p:spPr>
      </p:pic>
    </p:spTree>
    <p:extLst>
      <p:ext uri="{BB962C8B-B14F-4D97-AF65-F5344CB8AC3E}">
        <p14:creationId xmlns:p14="http://schemas.microsoft.com/office/powerpoint/2010/main" val="1052911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364651" y="1351925"/>
            <a:ext cx="4668522"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车辆注视时间（</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rPr>
              <a:t>Vehicle-gazing time</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a:t>
            </a: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9" name="文本框 8">
            <a:extLst>
              <a:ext uri="{FF2B5EF4-FFF2-40B4-BE49-F238E27FC236}">
                <a16:creationId xmlns:a16="http://schemas.microsoft.com/office/drawing/2014/main" id="{37248F9C-502E-0C5A-C5B5-50F6C8B64A31}"/>
              </a:ext>
            </a:extLst>
          </p:cNvPr>
          <p:cNvSpPr txBox="1"/>
          <p:nvPr/>
        </p:nvSpPr>
        <p:spPr>
          <a:xfrm>
            <a:off x="7033173" y="1928877"/>
            <a:ext cx="4795815" cy="3152723"/>
          </a:xfrm>
          <a:prstGeom prst="rect">
            <a:avLst/>
          </a:prstGeom>
          <a:noFill/>
        </p:spPr>
        <p:txBody>
          <a:bodyPr wrap="square" rtlCol="0">
            <a:spAutoFit/>
          </a:bodyPr>
          <a:lstStyle/>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道路类型、</a:t>
            </a:r>
            <a:r>
              <a:rPr lang="en-US" altLang="zh-CN" dirty="0" err="1">
                <a:solidFill>
                  <a:srgbClr val="FF0000"/>
                </a:solidFill>
                <a:latin typeface="微软雅黑" panose="020B0503020204020204" pitchFamily="34" charset="-122"/>
                <a:ea typeface="微软雅黑" panose="020B0503020204020204" pitchFamily="34" charset="-122"/>
              </a:rPr>
              <a:t>eHMI</a:t>
            </a:r>
            <a:r>
              <a:rPr lang="zh-CN" altLang="en-US" dirty="0">
                <a:solidFill>
                  <a:srgbClr val="FF0000"/>
                </a:solidFill>
                <a:latin typeface="微软雅黑" panose="020B0503020204020204" pitchFamily="34" charset="-122"/>
                <a:ea typeface="微软雅黑" panose="020B0503020204020204" pitchFamily="34" charset="-122"/>
              </a:rPr>
              <a:t>类型和行人数量对车辆注视时间有显著影响，</a:t>
            </a:r>
            <a:r>
              <a:rPr lang="zh-CN" altLang="en-US" dirty="0">
                <a:solidFill>
                  <a:sysClr val="windowText" lastClr="000000"/>
                </a:solidFill>
                <a:latin typeface="微软雅黑" panose="020B0503020204020204" pitchFamily="34" charset="-122"/>
                <a:ea typeface="微软雅黑" panose="020B0503020204020204" pitchFamily="34" charset="-122"/>
              </a:rPr>
              <a:t>与直线路径相比，行人在</a:t>
            </a:r>
            <a:r>
              <a:rPr lang="en-US" altLang="zh-CN" dirty="0">
                <a:solidFill>
                  <a:sysClr val="windowText" lastClr="000000"/>
                </a:solidFill>
                <a:latin typeface="微软雅黑" panose="020B0503020204020204" pitchFamily="34" charset="-122"/>
                <a:ea typeface="微软雅黑" panose="020B0503020204020204" pitchFamily="34" charset="-122"/>
              </a:rPr>
              <a:t>T</a:t>
            </a:r>
            <a:r>
              <a:rPr lang="zh-CN" altLang="en-US" dirty="0">
                <a:solidFill>
                  <a:sysClr val="windowText" lastClr="000000"/>
                </a:solidFill>
                <a:latin typeface="微软雅黑" panose="020B0503020204020204" pitchFamily="34" charset="-122"/>
                <a:ea typeface="微软雅黑" panose="020B0503020204020204" pitchFamily="34" charset="-122"/>
              </a:rPr>
              <a:t>形交叉路口路径过街前和过街时往往会花费更多时间观察驶近的车辆。与没有</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的自动驾驶汽车相比，</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有效地帮助行人决定是否过街，且两种</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条件下，车辆注视时间没有太大差异，</a:t>
            </a:r>
            <a:r>
              <a:rPr lang="zh-CN" altLang="en-US" dirty="0">
                <a:solidFill>
                  <a:srgbClr val="FF0000"/>
                </a:solidFill>
                <a:latin typeface="微软雅黑" panose="020B0503020204020204" pitchFamily="34" charset="-122"/>
                <a:ea typeface="微软雅黑" panose="020B0503020204020204" pitchFamily="34" charset="-122"/>
              </a:rPr>
              <a:t>靠近</a:t>
            </a:r>
            <a:r>
              <a:rPr lang="en-US" altLang="zh-CN" dirty="0">
                <a:solidFill>
                  <a:srgbClr val="FF0000"/>
                </a:solidFill>
                <a:latin typeface="微软雅黑" panose="020B0503020204020204" pitchFamily="34" charset="-122"/>
                <a:ea typeface="微软雅黑" panose="020B0503020204020204" pitchFamily="34" charset="-122"/>
              </a:rPr>
              <a:t>AV</a:t>
            </a:r>
            <a:r>
              <a:rPr lang="zh-CN" altLang="en-US" dirty="0">
                <a:solidFill>
                  <a:srgbClr val="FF0000"/>
                </a:solidFill>
                <a:latin typeface="微软雅黑" panose="020B0503020204020204" pitchFamily="34" charset="-122"/>
                <a:ea typeface="微软雅黑" panose="020B0503020204020204" pitchFamily="34" charset="-122"/>
              </a:rPr>
              <a:t>的行人往往会花更多的时间观察</a:t>
            </a:r>
            <a:r>
              <a:rPr lang="en-US" altLang="zh-CN" dirty="0">
                <a:solidFill>
                  <a:srgbClr val="FF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D9D714E9-E790-8A67-387A-B8C6594E0E8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999480" y="2158054"/>
            <a:ext cx="4485217" cy="2923546"/>
          </a:xfrm>
          <a:prstGeom prst="rect">
            <a:avLst/>
          </a:prstGeom>
        </p:spPr>
      </p:pic>
    </p:spTree>
    <p:extLst>
      <p:ext uri="{BB962C8B-B14F-4D97-AF65-F5344CB8AC3E}">
        <p14:creationId xmlns:p14="http://schemas.microsoft.com/office/powerpoint/2010/main" val="6016225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046605" y="1338595"/>
            <a:ext cx="4754700"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过街总距离（</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rPr>
              <a:t>Total crossing distance</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a:t>
            </a: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9" name="文本框 8">
            <a:extLst>
              <a:ext uri="{FF2B5EF4-FFF2-40B4-BE49-F238E27FC236}">
                <a16:creationId xmlns:a16="http://schemas.microsoft.com/office/drawing/2014/main" id="{37248F9C-502E-0C5A-C5B5-50F6C8B64A31}"/>
              </a:ext>
            </a:extLst>
          </p:cNvPr>
          <p:cNvSpPr txBox="1"/>
          <p:nvPr/>
        </p:nvSpPr>
        <p:spPr>
          <a:xfrm>
            <a:off x="7090892" y="2159090"/>
            <a:ext cx="4795815" cy="1988814"/>
          </a:xfrm>
          <a:prstGeom prst="rect">
            <a:avLst/>
          </a:prstGeom>
          <a:noFill/>
        </p:spPr>
        <p:txBody>
          <a:bodyPr wrap="square" rtlCol="0">
            <a:spAutoFit/>
          </a:bodyPr>
          <a:lstStyle/>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空间间隙，参与者的数量及其相对位置对总过街距离有显著影响。</a:t>
            </a:r>
            <a:r>
              <a:rPr lang="zh-CN" altLang="en-US" dirty="0">
                <a:solidFill>
                  <a:sysClr val="windowText" lastClr="000000"/>
                </a:solidFill>
                <a:latin typeface="微软雅黑" panose="020B0503020204020204" pitchFamily="34" charset="-122"/>
                <a:ea typeface="微软雅黑" panose="020B0503020204020204" pitchFamily="34" charset="-122"/>
              </a:rPr>
              <a:t>空间间隙对行人过街时的总步行距离有轻微的正向影响。在两种行人场景中，两名参与者的总穿越距离都较短，这表明他们沿着最短的路径穿过道路。</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grpSp>
        <p:nvGrpSpPr>
          <p:cNvPr id="8" name="组合 7">
            <a:extLst>
              <a:ext uri="{FF2B5EF4-FFF2-40B4-BE49-F238E27FC236}">
                <a16:creationId xmlns:a16="http://schemas.microsoft.com/office/drawing/2014/main" id="{EE2EB6B3-3E6A-56BA-0859-9B1C47168B22}"/>
              </a:ext>
            </a:extLst>
          </p:cNvPr>
          <p:cNvGrpSpPr/>
          <p:nvPr/>
        </p:nvGrpSpPr>
        <p:grpSpPr>
          <a:xfrm>
            <a:off x="2046605" y="2202025"/>
            <a:ext cx="4795815" cy="2929239"/>
            <a:chOff x="2005490" y="2074479"/>
            <a:chExt cx="6721422" cy="4465707"/>
          </a:xfrm>
        </p:grpSpPr>
        <p:pic>
          <p:nvPicPr>
            <p:cNvPr id="4" name="图片 3">
              <a:extLst>
                <a:ext uri="{FF2B5EF4-FFF2-40B4-BE49-F238E27FC236}">
                  <a16:creationId xmlns:a16="http://schemas.microsoft.com/office/drawing/2014/main" id="{165E15DE-A2CF-8D5F-04E9-18FD794D7F93}"/>
                </a:ext>
              </a:extLst>
            </p:cNvPr>
            <p:cNvPicPr>
              <a:picLocks noChangeAspect="1"/>
            </p:cNvPicPr>
            <p:nvPr/>
          </p:nvPicPr>
          <p:blipFill>
            <a:blip r:embed="rId3"/>
            <a:stretch>
              <a:fillRect/>
            </a:stretch>
          </p:blipFill>
          <p:spPr>
            <a:xfrm>
              <a:off x="2005490" y="2074479"/>
              <a:ext cx="6721422" cy="609653"/>
            </a:xfrm>
            <a:prstGeom prst="rect">
              <a:avLst/>
            </a:prstGeom>
          </p:spPr>
        </p:pic>
        <p:pic>
          <p:nvPicPr>
            <p:cNvPr id="7" name="图片 6">
              <a:extLst>
                <a:ext uri="{FF2B5EF4-FFF2-40B4-BE49-F238E27FC236}">
                  <a16:creationId xmlns:a16="http://schemas.microsoft.com/office/drawing/2014/main" id="{F47EC77F-6A9D-2C41-EE3C-A50C231413E5}"/>
                </a:ext>
              </a:extLst>
            </p:cNvPr>
            <p:cNvPicPr>
              <a:picLocks noChangeAspect="1"/>
            </p:cNvPicPr>
            <p:nvPr/>
          </p:nvPicPr>
          <p:blipFill>
            <a:blip r:embed="rId4"/>
            <a:stretch>
              <a:fillRect/>
            </a:stretch>
          </p:blipFill>
          <p:spPr>
            <a:xfrm>
              <a:off x="2005490" y="2684132"/>
              <a:ext cx="6683319" cy="3856054"/>
            </a:xfrm>
            <a:prstGeom prst="rect">
              <a:avLst/>
            </a:prstGeom>
          </p:spPr>
        </p:pic>
      </p:grpSp>
    </p:spTree>
    <p:extLst>
      <p:ext uri="{BB962C8B-B14F-4D97-AF65-F5344CB8AC3E}">
        <p14:creationId xmlns:p14="http://schemas.microsoft.com/office/powerpoint/2010/main" val="31397673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046605" y="1338595"/>
            <a:ext cx="362265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过街速度（</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rPr>
              <a:t>Crossing Speed</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a:t>
            </a: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9" name="文本框 8">
            <a:extLst>
              <a:ext uri="{FF2B5EF4-FFF2-40B4-BE49-F238E27FC236}">
                <a16:creationId xmlns:a16="http://schemas.microsoft.com/office/drawing/2014/main" id="{37248F9C-502E-0C5A-C5B5-50F6C8B64A31}"/>
              </a:ext>
            </a:extLst>
          </p:cNvPr>
          <p:cNvSpPr txBox="1"/>
          <p:nvPr/>
        </p:nvSpPr>
        <p:spPr>
          <a:xfrm>
            <a:off x="7053570" y="1748543"/>
            <a:ext cx="4795815" cy="3927807"/>
          </a:xfrm>
          <a:prstGeom prst="rect">
            <a:avLst/>
          </a:prstGeom>
          <a:noFill/>
        </p:spPr>
        <p:txBody>
          <a:bodyPr wrap="square" rtlCol="0">
            <a:spAutoFit/>
          </a:bodyPr>
          <a:lstStyle/>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过街速度受空间间隙、道路类型、减速类型和参与者数量影响。</a:t>
            </a:r>
            <a:r>
              <a:rPr lang="zh-CN" altLang="en-US" dirty="0">
                <a:solidFill>
                  <a:sysClr val="windowText" lastClr="000000"/>
                </a:solidFill>
                <a:latin typeface="微软雅黑" panose="020B0503020204020204" pitchFamily="34" charset="-122"/>
                <a:ea typeface="微软雅黑" panose="020B0503020204020204" pitchFamily="34" charset="-122"/>
              </a:rPr>
              <a:t>空间间隙与过街速度正相关。</a:t>
            </a:r>
            <a:r>
              <a:rPr lang="en-US" altLang="zh-CN" dirty="0">
                <a:solidFill>
                  <a:sysClr val="windowText" lastClr="000000"/>
                </a:solidFill>
                <a:latin typeface="微软雅黑" panose="020B0503020204020204" pitchFamily="34" charset="-122"/>
                <a:ea typeface="微软雅黑" panose="020B0503020204020204" pitchFamily="34" charset="-122"/>
              </a:rPr>
              <a:t>T</a:t>
            </a:r>
            <a:r>
              <a:rPr lang="zh-CN" altLang="en-US" dirty="0">
                <a:solidFill>
                  <a:sysClr val="windowText" lastClr="000000"/>
                </a:solidFill>
                <a:latin typeface="微软雅黑" panose="020B0503020204020204" pitchFamily="34" charset="-122"/>
                <a:ea typeface="微软雅黑" panose="020B0503020204020204" pitchFamily="34" charset="-122"/>
              </a:rPr>
              <a:t>形交叉口使过街速度增加了</a:t>
            </a:r>
            <a:r>
              <a:rPr lang="en-US" altLang="zh-CN" dirty="0">
                <a:solidFill>
                  <a:sysClr val="windowText" lastClr="000000"/>
                </a:solidFill>
                <a:latin typeface="微软雅黑" panose="020B0503020204020204" pitchFamily="34" charset="-122"/>
                <a:ea typeface="微软雅黑" panose="020B0503020204020204" pitchFamily="34" charset="-122"/>
              </a:rPr>
              <a:t>0.019 m/s</a:t>
            </a:r>
            <a:r>
              <a:rPr lang="zh-CN" altLang="en-US" dirty="0">
                <a:solidFill>
                  <a:sysClr val="windowText" lastClr="000000"/>
                </a:solidFill>
                <a:latin typeface="微软雅黑" panose="020B0503020204020204" pitchFamily="34" charset="-122"/>
                <a:ea typeface="微软雅黑" panose="020B0503020204020204" pitchFamily="34" charset="-122"/>
              </a:rPr>
              <a:t>。这可能是因为在更复杂的情况下，行人更容易意识到风险。</a:t>
            </a:r>
            <a:r>
              <a:rPr lang="en-US" altLang="zh-CN" dirty="0">
                <a:solidFill>
                  <a:sysClr val="windowText" lastClr="000000"/>
                </a:solidFill>
                <a:latin typeface="微软雅黑" panose="020B0503020204020204" pitchFamily="34" charset="-122"/>
                <a:ea typeface="微软雅黑" panose="020B0503020204020204" pitchFamily="34" charset="-122"/>
              </a:rPr>
              <a:t>II</a:t>
            </a:r>
            <a:r>
              <a:rPr lang="zh-CN" altLang="en-US" dirty="0">
                <a:solidFill>
                  <a:sysClr val="windowText" lastClr="000000"/>
                </a:solidFill>
                <a:latin typeface="微软雅黑" panose="020B0503020204020204" pitchFamily="34" charset="-122"/>
                <a:ea typeface="微软雅黑" panose="020B0503020204020204" pitchFamily="34" charset="-122"/>
              </a:rPr>
              <a:t>型减速使过街速度降低了</a:t>
            </a:r>
            <a:r>
              <a:rPr lang="en-US" altLang="zh-CN" dirty="0">
                <a:solidFill>
                  <a:sysClr val="windowText" lastClr="000000"/>
                </a:solidFill>
                <a:latin typeface="微软雅黑" panose="020B0503020204020204" pitchFamily="34" charset="-122"/>
                <a:ea typeface="微软雅黑" panose="020B0503020204020204" pitchFamily="34" charset="-122"/>
              </a:rPr>
              <a:t>0.014 m/s</a:t>
            </a:r>
            <a:r>
              <a:rPr lang="zh-CN" altLang="en-US" dirty="0">
                <a:solidFill>
                  <a:sysClr val="windowText" lastClr="000000"/>
                </a:solidFill>
                <a:latin typeface="微软雅黑" panose="020B0503020204020204" pitchFamily="34" charset="-122"/>
                <a:ea typeface="微软雅黑" panose="020B0503020204020204" pitchFamily="34" charset="-122"/>
              </a:rPr>
              <a:t>，因为</a:t>
            </a:r>
            <a:r>
              <a:rPr lang="en-US" altLang="zh-CN" dirty="0">
                <a:solidFill>
                  <a:sysClr val="windowText" lastClr="000000"/>
                </a:solidFill>
                <a:latin typeface="微软雅黑" panose="020B0503020204020204" pitchFamily="34" charset="-122"/>
                <a:ea typeface="微软雅黑" panose="020B0503020204020204" pitchFamily="34" charset="-122"/>
              </a:rPr>
              <a:t>II</a:t>
            </a:r>
            <a:r>
              <a:rPr lang="zh-CN" altLang="en-US" dirty="0">
                <a:solidFill>
                  <a:sysClr val="windowText" lastClr="000000"/>
                </a:solidFill>
                <a:latin typeface="微软雅黑" panose="020B0503020204020204" pitchFamily="34" charset="-122"/>
                <a:ea typeface="微软雅黑" panose="020B0503020204020204" pitchFamily="34" charset="-122"/>
              </a:rPr>
              <a:t>型驾驶风格更具防御性。穿过街道的</a:t>
            </a:r>
            <a:r>
              <a:rPr lang="zh-CN" altLang="en-US" dirty="0">
                <a:solidFill>
                  <a:srgbClr val="FF0000"/>
                </a:solidFill>
                <a:latin typeface="微软雅黑" panose="020B0503020204020204" pitchFamily="34" charset="-122"/>
                <a:ea typeface="微软雅黑" panose="020B0503020204020204" pitchFamily="34" charset="-122"/>
              </a:rPr>
              <a:t>两个行人专用区之间的相对位置也起到了重要作用，随着距离的增加，两名行人的过街速度都有所降低，</a:t>
            </a:r>
            <a:r>
              <a:rPr lang="zh-CN" altLang="en-US" dirty="0">
                <a:solidFill>
                  <a:sysClr val="windowText" lastClr="000000"/>
                </a:solidFill>
                <a:latin typeface="微软雅黑" panose="020B0503020204020204" pitchFamily="34" charset="-122"/>
                <a:ea typeface="微软雅黑" panose="020B0503020204020204" pitchFamily="34" charset="-122"/>
              </a:rPr>
              <a:t>其中距离</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较远的行人尤其显著。</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grpSp>
        <p:nvGrpSpPr>
          <p:cNvPr id="11" name="组合 10">
            <a:extLst>
              <a:ext uri="{FF2B5EF4-FFF2-40B4-BE49-F238E27FC236}">
                <a16:creationId xmlns:a16="http://schemas.microsoft.com/office/drawing/2014/main" id="{DB1C94C3-73FA-F29C-6BF9-DCC70241ADD9}"/>
              </a:ext>
            </a:extLst>
          </p:cNvPr>
          <p:cNvGrpSpPr/>
          <p:nvPr/>
        </p:nvGrpSpPr>
        <p:grpSpPr>
          <a:xfrm>
            <a:off x="2058069" y="2304660"/>
            <a:ext cx="4743236" cy="2780523"/>
            <a:chOff x="2601927" y="2015367"/>
            <a:chExt cx="6988146" cy="4389500"/>
          </a:xfrm>
        </p:grpSpPr>
        <p:pic>
          <p:nvPicPr>
            <p:cNvPr id="5" name="图片 4">
              <a:extLst>
                <a:ext uri="{FF2B5EF4-FFF2-40B4-BE49-F238E27FC236}">
                  <a16:creationId xmlns:a16="http://schemas.microsoft.com/office/drawing/2014/main" id="{5DEB09B3-5585-9D21-E8EC-D9F14E97C91A}"/>
                </a:ext>
              </a:extLst>
            </p:cNvPr>
            <p:cNvPicPr>
              <a:picLocks noChangeAspect="1"/>
            </p:cNvPicPr>
            <p:nvPr/>
          </p:nvPicPr>
          <p:blipFill>
            <a:blip r:embed="rId3"/>
            <a:stretch>
              <a:fillRect/>
            </a:stretch>
          </p:blipFill>
          <p:spPr>
            <a:xfrm>
              <a:off x="2601927" y="2015367"/>
              <a:ext cx="6988146" cy="2827265"/>
            </a:xfrm>
            <a:prstGeom prst="rect">
              <a:avLst/>
            </a:prstGeom>
          </p:spPr>
        </p:pic>
        <p:pic>
          <p:nvPicPr>
            <p:cNvPr id="10" name="图片 9">
              <a:extLst>
                <a:ext uri="{FF2B5EF4-FFF2-40B4-BE49-F238E27FC236}">
                  <a16:creationId xmlns:a16="http://schemas.microsoft.com/office/drawing/2014/main" id="{A0F9BF0A-4999-8AEE-56A8-58AC2E79B5DC}"/>
                </a:ext>
              </a:extLst>
            </p:cNvPr>
            <p:cNvPicPr>
              <a:picLocks noChangeAspect="1"/>
            </p:cNvPicPr>
            <p:nvPr/>
          </p:nvPicPr>
          <p:blipFill>
            <a:blip r:embed="rId4"/>
            <a:stretch>
              <a:fillRect/>
            </a:stretch>
          </p:blipFill>
          <p:spPr>
            <a:xfrm>
              <a:off x="2601927" y="4842632"/>
              <a:ext cx="6988146" cy="1562235"/>
            </a:xfrm>
            <a:prstGeom prst="rect">
              <a:avLst/>
            </a:prstGeom>
          </p:spPr>
        </p:pic>
      </p:grpSp>
    </p:spTree>
    <p:extLst>
      <p:ext uri="{BB962C8B-B14F-4D97-AF65-F5344CB8AC3E}">
        <p14:creationId xmlns:p14="http://schemas.microsoft.com/office/powerpoint/2010/main" val="14162507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046605" y="1338595"/>
            <a:ext cx="121058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主观数据</a:t>
            </a: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9" name="文本框 8">
            <a:extLst>
              <a:ext uri="{FF2B5EF4-FFF2-40B4-BE49-F238E27FC236}">
                <a16:creationId xmlns:a16="http://schemas.microsoft.com/office/drawing/2014/main" id="{37248F9C-502E-0C5A-C5B5-50F6C8B64A31}"/>
              </a:ext>
            </a:extLst>
          </p:cNvPr>
          <p:cNvSpPr txBox="1"/>
          <p:nvPr/>
        </p:nvSpPr>
        <p:spPr>
          <a:xfrm>
            <a:off x="2046605" y="3628305"/>
            <a:ext cx="9802780" cy="2376613"/>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使用</a:t>
            </a:r>
            <a:r>
              <a:rPr lang="zh-CN" altLang="en-US" dirty="0">
                <a:solidFill>
                  <a:srgbClr val="FF0000"/>
                </a:solidFill>
                <a:latin typeface="微软雅黑" panose="020B0503020204020204" pitchFamily="34" charset="-122"/>
                <a:ea typeface="微软雅黑" panose="020B0503020204020204" pitchFamily="34" charset="-122"/>
              </a:rPr>
              <a:t>面向效度问卷</a:t>
            </a:r>
            <a:r>
              <a:rPr lang="zh-CN" altLang="en-US" dirty="0">
                <a:solidFill>
                  <a:sysClr val="windowText" lastClr="000000"/>
                </a:solidFill>
                <a:latin typeface="微软雅黑" panose="020B0503020204020204" pitchFamily="34" charset="-122"/>
                <a:ea typeface="微软雅黑" panose="020B0503020204020204" pitchFamily="34" charset="-122"/>
              </a:rPr>
              <a:t>，根据虚拟环境的真实性、虚拟目标、运动能力和环境声音，对参与者在虚拟现实场景中体验的真实性进行评分。</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运动能力的真实性得分最高，虚拟环境的真实性得分最低</a:t>
            </a:r>
            <a:r>
              <a:rPr lang="zh-CN" altLang="en-US" dirty="0">
                <a:solidFill>
                  <a:sysClr val="windowText" lastClr="000000"/>
                </a:solidFill>
                <a:latin typeface="微软雅黑" panose="020B0503020204020204" pitchFamily="34" charset="-122"/>
                <a:ea typeface="微软雅黑" panose="020B0503020204020204" pitchFamily="34" charset="-122"/>
              </a:rPr>
              <a:t>，表明参与者能够使用所采用的真实步行风格在虚拟环境中以真实的方式移动和行走，但对虚拟环境的逼真度有更高的期望。面向效度问卷的平均得分为</a:t>
            </a:r>
            <a:r>
              <a:rPr lang="en-US" altLang="zh-CN" dirty="0">
                <a:solidFill>
                  <a:sysClr val="windowText" lastClr="000000"/>
                </a:solidFill>
                <a:latin typeface="微软雅黑" panose="020B0503020204020204" pitchFamily="34" charset="-122"/>
                <a:ea typeface="微软雅黑" panose="020B0503020204020204" pitchFamily="34" charset="-122"/>
              </a:rPr>
              <a:t>3.68</a:t>
            </a:r>
            <a:r>
              <a:rPr lang="zh-CN" altLang="en-US" dirty="0">
                <a:solidFill>
                  <a:sysClr val="windowText" lastClr="000000"/>
                </a:solidFill>
                <a:latin typeface="微软雅黑" panose="020B0503020204020204" pitchFamily="34" charset="-122"/>
                <a:ea typeface="微软雅黑" panose="020B0503020204020204" pitchFamily="34" charset="-122"/>
              </a:rPr>
              <a:t>，参与者的评分和研究人员的观察都验证了当前</a:t>
            </a:r>
            <a:r>
              <a:rPr lang="en-US" altLang="zh-CN" dirty="0">
                <a:solidFill>
                  <a:sysClr val="windowText" lastClr="000000"/>
                </a:solidFill>
                <a:latin typeface="微软雅黑" panose="020B0503020204020204" pitchFamily="34" charset="-122"/>
                <a:ea typeface="微软雅黑" panose="020B0503020204020204" pitchFamily="34" charset="-122"/>
              </a:rPr>
              <a:t>VR</a:t>
            </a:r>
            <a:r>
              <a:rPr lang="zh-CN" altLang="en-US" dirty="0">
                <a:solidFill>
                  <a:sysClr val="windowText" lastClr="000000"/>
                </a:solidFill>
                <a:latin typeface="微软雅黑" panose="020B0503020204020204" pitchFamily="34" charset="-122"/>
                <a:ea typeface="微软雅黑" panose="020B0503020204020204" pitchFamily="34" charset="-122"/>
              </a:rPr>
              <a:t>设置所提供的现实性。</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E7C295D8-8CB1-429D-2CAA-DB3C1D01AAD7}"/>
              </a:ext>
            </a:extLst>
          </p:cNvPr>
          <p:cNvPicPr>
            <a:picLocks noChangeAspect="1"/>
          </p:cNvPicPr>
          <p:nvPr/>
        </p:nvPicPr>
        <p:blipFill>
          <a:blip r:embed="rId3"/>
          <a:stretch>
            <a:fillRect/>
          </a:stretch>
        </p:blipFill>
        <p:spPr>
          <a:xfrm>
            <a:off x="2605861" y="2233466"/>
            <a:ext cx="8684268" cy="1288928"/>
          </a:xfrm>
          <a:prstGeom prst="rect">
            <a:avLst/>
          </a:prstGeom>
        </p:spPr>
      </p:pic>
    </p:spTree>
    <p:extLst>
      <p:ext uri="{BB962C8B-B14F-4D97-AF65-F5344CB8AC3E}">
        <p14:creationId xmlns:p14="http://schemas.microsoft.com/office/powerpoint/2010/main" val="2381303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35" name="组合 34"/>
          <p:cNvGrpSpPr/>
          <p:nvPr/>
        </p:nvGrpSpPr>
        <p:grpSpPr>
          <a:xfrm>
            <a:off x="793221" y="2806467"/>
            <a:ext cx="1392667" cy="1392667"/>
            <a:chOff x="793221" y="2806467"/>
            <a:chExt cx="1392667" cy="1392667"/>
          </a:xfrm>
        </p:grpSpPr>
        <p:sp>
          <p:nvSpPr>
            <p:cNvPr id="3" name="椭圆 2"/>
            <p:cNvSpPr/>
            <p:nvPr/>
          </p:nvSpPr>
          <p:spPr>
            <a:xfrm>
              <a:off x="793221" y="2806467"/>
              <a:ext cx="1392667" cy="13926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4" name="Freeform 11"/>
            <p:cNvSpPr/>
            <p:nvPr/>
          </p:nvSpPr>
          <p:spPr bwMode="auto">
            <a:xfrm>
              <a:off x="917400" y="3225086"/>
              <a:ext cx="1144307" cy="630491"/>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vert="horz" wrap="square" lIns="91440" tIns="45720" rIns="91440" bIns="45720" numCol="1" anchor="t" anchorCtr="0" compatLnSpc="1"/>
            <a:lstStyle/>
            <a:p>
              <a:endParaRPr lang="zh-CN" altLang="en-US" sz="2400">
                <a:solidFill>
                  <a:sysClr val="windowText" lastClr="000000"/>
                </a:solidFill>
              </a:endParaRPr>
            </a:p>
          </p:txBody>
        </p:sp>
      </p:grpSp>
      <p:grpSp>
        <p:nvGrpSpPr>
          <p:cNvPr id="36" name="组合 35"/>
          <p:cNvGrpSpPr/>
          <p:nvPr/>
        </p:nvGrpSpPr>
        <p:grpSpPr>
          <a:xfrm>
            <a:off x="3807536" y="2806467"/>
            <a:ext cx="1392667" cy="1392667"/>
            <a:chOff x="3053956" y="2806467"/>
            <a:chExt cx="1392667" cy="1392667"/>
          </a:xfrm>
        </p:grpSpPr>
        <p:sp>
          <p:nvSpPr>
            <p:cNvPr id="6" name="椭圆 5"/>
            <p:cNvSpPr/>
            <p:nvPr/>
          </p:nvSpPr>
          <p:spPr>
            <a:xfrm>
              <a:off x="3053956" y="2806467"/>
              <a:ext cx="1392667" cy="13926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7" name="Freeform 7"/>
            <p:cNvSpPr>
              <a:spLocks noEditPoints="1"/>
            </p:cNvSpPr>
            <p:nvPr/>
          </p:nvSpPr>
          <p:spPr bwMode="auto">
            <a:xfrm>
              <a:off x="3276000" y="3136654"/>
              <a:ext cx="926224" cy="759021"/>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vert="horz" wrap="square" lIns="91440" tIns="45720" rIns="91440" bIns="45720" numCol="1" anchor="t" anchorCtr="0" compatLnSpc="1"/>
            <a:lstStyle/>
            <a:p>
              <a:endParaRPr lang="zh-CN" altLang="en-US" sz="2400"/>
            </a:p>
          </p:txBody>
        </p:sp>
      </p:grpSp>
      <p:grpSp>
        <p:nvGrpSpPr>
          <p:cNvPr id="38" name="组合 37"/>
          <p:cNvGrpSpPr/>
          <p:nvPr/>
        </p:nvGrpSpPr>
        <p:grpSpPr>
          <a:xfrm>
            <a:off x="6821851" y="2806467"/>
            <a:ext cx="1392667" cy="1392667"/>
            <a:chOff x="7575429" y="2806467"/>
            <a:chExt cx="1392667" cy="1392667"/>
          </a:xfrm>
        </p:grpSpPr>
        <p:sp>
          <p:nvSpPr>
            <p:cNvPr id="12" name="椭圆 11"/>
            <p:cNvSpPr/>
            <p:nvPr/>
          </p:nvSpPr>
          <p:spPr>
            <a:xfrm>
              <a:off x="7575429" y="2806467"/>
              <a:ext cx="1392667" cy="13926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grpSp>
          <p:nvGrpSpPr>
            <p:cNvPr id="13" name="组合 12"/>
            <p:cNvGrpSpPr/>
            <p:nvPr/>
          </p:nvGrpSpPr>
          <p:grpSpPr>
            <a:xfrm>
              <a:off x="7809898" y="3166582"/>
              <a:ext cx="923728" cy="628214"/>
              <a:chOff x="3897313" y="2016126"/>
              <a:chExt cx="749300" cy="509588"/>
            </a:xfrm>
            <a:solidFill>
              <a:schemeClr val="bg1"/>
            </a:solidFill>
          </p:grpSpPr>
          <p:sp>
            <p:nvSpPr>
              <p:cNvPr id="14"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5"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6"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7"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8"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19"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0"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1"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2"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3"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vert="horz" wrap="square" lIns="91440" tIns="45720" rIns="91440" bIns="45720" numCol="1" anchor="t" anchorCtr="0" compatLnSpc="1"/>
              <a:lstStyle/>
              <a:p>
                <a:endParaRPr lang="zh-CN" altLang="en-US" sz="2400"/>
              </a:p>
            </p:txBody>
          </p:sp>
          <p:sp>
            <p:nvSpPr>
              <p:cNvPr id="24"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vert="horz" wrap="square" lIns="91440" tIns="45720" rIns="91440" bIns="45720" numCol="1" anchor="t" anchorCtr="0" compatLnSpc="1"/>
              <a:lstStyle/>
              <a:p>
                <a:endParaRPr lang="zh-CN" altLang="en-US" sz="2400"/>
              </a:p>
            </p:txBody>
          </p:sp>
        </p:grpSp>
      </p:grpSp>
      <p:grpSp>
        <p:nvGrpSpPr>
          <p:cNvPr id="39" name="组合 38"/>
          <p:cNvGrpSpPr/>
          <p:nvPr/>
        </p:nvGrpSpPr>
        <p:grpSpPr>
          <a:xfrm>
            <a:off x="9836165" y="2806467"/>
            <a:ext cx="1392667" cy="1392667"/>
            <a:chOff x="9836165" y="2806467"/>
            <a:chExt cx="1392667" cy="1392667"/>
          </a:xfrm>
        </p:grpSpPr>
        <p:sp>
          <p:nvSpPr>
            <p:cNvPr id="26" name="椭圆 25"/>
            <p:cNvSpPr/>
            <p:nvPr/>
          </p:nvSpPr>
          <p:spPr>
            <a:xfrm>
              <a:off x="9836165" y="2806467"/>
              <a:ext cx="1392667" cy="139266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27" name="Freeform 5"/>
            <p:cNvSpPr>
              <a:spLocks noEditPoints="1"/>
            </p:cNvSpPr>
            <p:nvPr/>
          </p:nvSpPr>
          <p:spPr bwMode="auto">
            <a:xfrm>
              <a:off x="10301566" y="3055053"/>
              <a:ext cx="548460" cy="811071"/>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bg1"/>
            </a:solidFill>
            <a:ln>
              <a:noFill/>
            </a:ln>
          </p:spPr>
          <p:txBody>
            <a:bodyPr vert="horz" wrap="square" lIns="91440" tIns="45720" rIns="91440" bIns="45720" numCol="1" anchor="t" anchorCtr="0" compatLnSpc="1"/>
            <a:lstStyle/>
            <a:p>
              <a:endParaRPr lang="zh-CN" altLang="en-US" sz="2400"/>
            </a:p>
          </p:txBody>
        </p:sp>
      </p:grpSp>
      <p:sp>
        <p:nvSpPr>
          <p:cNvPr id="28" name="矩形 27"/>
          <p:cNvSpPr/>
          <p:nvPr/>
        </p:nvSpPr>
        <p:spPr>
          <a:xfrm>
            <a:off x="781667" y="4447718"/>
            <a:ext cx="1415772" cy="461665"/>
          </a:xfrm>
          <a:prstGeom prst="rect">
            <a:avLst/>
          </a:prstGeom>
        </p:spPr>
        <p:txBody>
          <a:bodyPr wrap="none">
            <a:spAutoFit/>
          </a:bodyPr>
          <a:lstStyle/>
          <a:p>
            <a:pPr>
              <a:defRPr/>
            </a:pPr>
            <a:r>
              <a:rPr lang="zh-CN" altLang="en-US"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文献综述</a:t>
            </a:r>
            <a:endParaRPr lang="zh-CN" altLang="zh-CN"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9" name="矩形 28"/>
          <p:cNvSpPr/>
          <p:nvPr/>
        </p:nvSpPr>
        <p:spPr>
          <a:xfrm>
            <a:off x="3796676" y="4447718"/>
            <a:ext cx="1415772" cy="461665"/>
          </a:xfrm>
          <a:prstGeom prst="rect">
            <a:avLst/>
          </a:prstGeom>
        </p:spPr>
        <p:txBody>
          <a:bodyPr wrap="none">
            <a:spAutoFit/>
          </a:bodyPr>
          <a:lstStyle/>
          <a:p>
            <a:pPr>
              <a:defRPr/>
            </a:pPr>
            <a:r>
              <a:rPr lang="zh-CN" altLang="en-US"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研究方法</a:t>
            </a:r>
            <a:endParaRPr lang="zh-CN" altLang="zh-CN"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1" name="矩形 30"/>
          <p:cNvSpPr/>
          <p:nvPr/>
        </p:nvSpPr>
        <p:spPr>
          <a:xfrm>
            <a:off x="6811685" y="4447718"/>
            <a:ext cx="1415772" cy="461665"/>
          </a:xfrm>
          <a:prstGeom prst="rect">
            <a:avLst/>
          </a:prstGeom>
        </p:spPr>
        <p:txBody>
          <a:bodyPr wrap="none">
            <a:spAutoFit/>
          </a:bodyPr>
          <a:lstStyle/>
          <a:p>
            <a:pPr>
              <a:defRPr/>
            </a:pPr>
            <a:r>
              <a:rPr lang="zh-CN" altLang="en-US"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结果分析</a:t>
            </a:r>
            <a:endParaRPr lang="zh-CN" altLang="zh-CN"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2" name="矩形 31"/>
          <p:cNvSpPr/>
          <p:nvPr/>
        </p:nvSpPr>
        <p:spPr>
          <a:xfrm>
            <a:off x="9826693" y="4447718"/>
            <a:ext cx="1415772" cy="461665"/>
          </a:xfrm>
          <a:prstGeom prst="rect">
            <a:avLst/>
          </a:prstGeom>
        </p:spPr>
        <p:txBody>
          <a:bodyPr wrap="none">
            <a:spAutoFit/>
          </a:bodyPr>
          <a:lstStyle/>
          <a:p>
            <a:pPr>
              <a:defRPr/>
            </a:pPr>
            <a:r>
              <a:rPr lang="zh-CN" altLang="en-US"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总结展望</a:t>
            </a:r>
            <a:endParaRPr lang="zh-CN" altLang="zh-CN" sz="2400" kern="1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文本框 1"/>
          <p:cNvSpPr txBox="1">
            <a:spLocks noChangeArrowheads="1"/>
          </p:cNvSpPr>
          <p:nvPr/>
        </p:nvSpPr>
        <p:spPr bwMode="auto">
          <a:xfrm>
            <a:off x="234049" y="331824"/>
            <a:ext cx="365531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Nexa Light" pitchFamily="50" charset="0"/>
                <a:ea typeface="微软雅黑" panose="020B0503020204020204" pitchFamily="34" charset="-122"/>
              </a:defRPr>
            </a:lvl1pPr>
            <a:lvl2pPr marL="742950" indent="-285750">
              <a:defRPr sz="1300">
                <a:solidFill>
                  <a:schemeClr val="tx1"/>
                </a:solidFill>
                <a:latin typeface="Nexa Light" pitchFamily="50" charset="0"/>
                <a:ea typeface="微软雅黑" panose="020B0503020204020204" pitchFamily="34" charset="-122"/>
              </a:defRPr>
            </a:lvl2pPr>
            <a:lvl3pPr marL="1143000" indent="-228600">
              <a:defRPr sz="1300">
                <a:solidFill>
                  <a:schemeClr val="tx1"/>
                </a:solidFill>
                <a:latin typeface="Nexa Light" pitchFamily="50" charset="0"/>
                <a:ea typeface="微软雅黑" panose="020B0503020204020204" pitchFamily="34" charset="-122"/>
              </a:defRPr>
            </a:lvl3pPr>
            <a:lvl4pPr marL="1600200" indent="-228600">
              <a:defRPr sz="1300">
                <a:solidFill>
                  <a:schemeClr val="tx1"/>
                </a:solidFill>
                <a:latin typeface="Nexa Light" pitchFamily="50" charset="0"/>
                <a:ea typeface="微软雅黑" panose="020B0503020204020204" pitchFamily="34" charset="-122"/>
              </a:defRPr>
            </a:lvl4pPr>
            <a:lvl5pPr marL="2057400" indent="-228600">
              <a:defRPr sz="1300">
                <a:solidFill>
                  <a:schemeClr val="tx1"/>
                </a:solidFill>
                <a:latin typeface="Nexa Light" pitchFamily="50"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9pPr>
          </a:lstStyle>
          <a:p>
            <a:pPr algn="ctr" eaLnBrk="1" hangingPunct="1"/>
            <a:r>
              <a:rPr lang="zh-CN" altLang="en-US" sz="3200" dirty="0">
                <a:solidFill>
                  <a:schemeClr val="tx1">
                    <a:lumMod val="85000"/>
                    <a:lumOff val="15000"/>
                  </a:schemeClr>
                </a:solidFill>
                <a:latin typeface="+mn-lt"/>
              </a:rPr>
              <a:t>目录 </a:t>
            </a:r>
            <a:r>
              <a:rPr lang="en-US" altLang="zh-CN" sz="3200" dirty="0">
                <a:solidFill>
                  <a:schemeClr val="tx1">
                    <a:lumMod val="85000"/>
                    <a:lumOff val="15000"/>
                  </a:schemeClr>
                </a:solidFill>
                <a:latin typeface="+mn-lt"/>
              </a:rPr>
              <a:t>/ </a:t>
            </a:r>
            <a:r>
              <a:rPr lang="en-US" altLang="zh-CN" sz="2400" dirty="0">
                <a:solidFill>
                  <a:schemeClr val="tx1">
                    <a:lumMod val="85000"/>
                    <a:lumOff val="15000"/>
                  </a:schemeClr>
                </a:solidFill>
                <a:latin typeface="+mn-lt"/>
              </a:rPr>
              <a:t>CONTENTS</a:t>
            </a:r>
            <a:endParaRPr lang="zh-CN" altLang="en-US" sz="2400" dirty="0">
              <a:solidFill>
                <a:schemeClr val="tx1">
                  <a:lumMod val="85000"/>
                  <a:lumOff val="15000"/>
                </a:schemeClr>
              </a:solidFill>
              <a:latin typeface="+mn-l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046605" y="1338595"/>
            <a:ext cx="121058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主观数据</a:t>
            </a: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9" name="文本框 8">
            <a:extLst>
              <a:ext uri="{FF2B5EF4-FFF2-40B4-BE49-F238E27FC236}">
                <a16:creationId xmlns:a16="http://schemas.microsoft.com/office/drawing/2014/main" id="{37248F9C-502E-0C5A-C5B5-50F6C8B64A31}"/>
              </a:ext>
            </a:extLst>
          </p:cNvPr>
          <p:cNvSpPr txBox="1"/>
          <p:nvPr/>
        </p:nvSpPr>
        <p:spPr>
          <a:xfrm>
            <a:off x="2046605" y="3628305"/>
            <a:ext cx="9802780" cy="1601016"/>
          </a:xfrm>
          <a:prstGeom prst="rect">
            <a:avLst/>
          </a:prstGeom>
          <a:noFill/>
        </p:spPr>
        <p:txBody>
          <a:bodyPr wrap="square" rtlCol="0">
            <a:spAutoFit/>
          </a:bodyPr>
          <a:lstStyle/>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模拟不适感问卷中</a:t>
            </a:r>
            <a:r>
              <a:rPr lang="zh-CN" altLang="en-US" dirty="0">
                <a:solidFill>
                  <a:sysClr val="windowText" lastClr="000000"/>
                </a:solidFill>
                <a:latin typeface="微软雅黑" panose="020B0503020204020204" pitchFamily="34" charset="-122"/>
                <a:ea typeface="微软雅黑" panose="020B0503020204020204" pitchFamily="34" charset="-122"/>
              </a:rPr>
              <a:t>，参与者评估了</a:t>
            </a:r>
            <a:r>
              <a:rPr lang="en-US" altLang="zh-CN" dirty="0">
                <a:solidFill>
                  <a:sysClr val="windowText" lastClr="000000"/>
                </a:solidFill>
                <a:latin typeface="微软雅黑" panose="020B0503020204020204" pitchFamily="34" charset="-122"/>
                <a:ea typeface="微软雅黑" panose="020B0503020204020204" pitchFamily="34" charset="-122"/>
              </a:rPr>
              <a:t>16</a:t>
            </a:r>
            <a:r>
              <a:rPr lang="zh-CN" altLang="en-US" dirty="0">
                <a:solidFill>
                  <a:sysClr val="windowText" lastClr="000000"/>
                </a:solidFill>
                <a:latin typeface="微软雅黑" panose="020B0503020204020204" pitchFamily="34" charset="-122"/>
                <a:ea typeface="微软雅黑" panose="020B0503020204020204" pitchFamily="34" charset="-122"/>
              </a:rPr>
              <a:t>种可能的症状（如眼睛疲劳、恶心、眩晕），评分分为三类，分别代表恶心、眼睛疲劳和眩晕症状。其中，</a:t>
            </a:r>
            <a:r>
              <a:rPr lang="zh-CN" altLang="en-US" dirty="0">
                <a:solidFill>
                  <a:srgbClr val="FF0000"/>
                </a:solidFill>
                <a:latin typeface="微软雅黑" panose="020B0503020204020204" pitchFamily="34" charset="-122"/>
                <a:ea typeface="微软雅黑" panose="020B0503020204020204" pitchFamily="34" charset="-122"/>
              </a:rPr>
              <a:t>恶心的得分最低，眩晕得分最高</a:t>
            </a:r>
            <a:r>
              <a:rPr lang="zh-CN" altLang="en-US" dirty="0">
                <a:solidFill>
                  <a:sysClr val="windowText" lastClr="000000"/>
                </a:solidFill>
                <a:latin typeface="微软雅黑" panose="020B0503020204020204" pitchFamily="34" charset="-122"/>
                <a:ea typeface="微软雅黑" panose="020B0503020204020204" pitchFamily="34" charset="-122"/>
              </a:rPr>
              <a:t>，可归因于参与者在完成每个实验场景后需要转向并返回到其原始位置。总</a:t>
            </a:r>
            <a:r>
              <a:rPr lang="en-US" altLang="zh-CN" dirty="0">
                <a:solidFill>
                  <a:sysClr val="windowText" lastClr="000000"/>
                </a:solidFill>
                <a:latin typeface="微软雅黑" panose="020B0503020204020204" pitchFamily="34" charset="-122"/>
                <a:ea typeface="微软雅黑" panose="020B0503020204020204" pitchFamily="34" charset="-122"/>
              </a:rPr>
              <a:t>SSQ</a:t>
            </a:r>
            <a:r>
              <a:rPr lang="zh-CN" altLang="en-US" dirty="0">
                <a:solidFill>
                  <a:sysClr val="windowText" lastClr="000000"/>
                </a:solidFill>
                <a:latin typeface="微软雅黑" panose="020B0503020204020204" pitchFamily="34" charset="-122"/>
                <a:ea typeface="微软雅黑" panose="020B0503020204020204" pitchFamily="34" charset="-122"/>
              </a:rPr>
              <a:t>的平均得分为</a:t>
            </a:r>
            <a:r>
              <a:rPr lang="en-US" altLang="zh-CN" dirty="0">
                <a:solidFill>
                  <a:sysClr val="windowText" lastClr="000000"/>
                </a:solidFill>
                <a:latin typeface="微软雅黑" panose="020B0503020204020204" pitchFamily="34" charset="-122"/>
                <a:ea typeface="微软雅黑" panose="020B0503020204020204" pitchFamily="34" charset="-122"/>
              </a:rPr>
              <a:t>28.40</a:t>
            </a:r>
            <a:r>
              <a:rPr lang="zh-CN" altLang="en-US" dirty="0">
                <a:solidFill>
                  <a:sysClr val="windowText" lastClr="000000"/>
                </a:solidFill>
                <a:latin typeface="微软雅黑" panose="020B0503020204020204" pitchFamily="34" charset="-122"/>
                <a:ea typeface="微软雅黑" panose="020B0503020204020204" pitchFamily="34" charset="-122"/>
              </a:rPr>
              <a:t>，目前的研究只显示没有症状或轻微症状。</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E7C295D8-8CB1-429D-2CAA-DB3C1D01AAD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605861" y="2415806"/>
            <a:ext cx="8684268" cy="924248"/>
          </a:xfrm>
          <a:prstGeom prst="rect">
            <a:avLst/>
          </a:prstGeom>
        </p:spPr>
      </p:pic>
    </p:spTree>
    <p:extLst>
      <p:ext uri="{BB962C8B-B14F-4D97-AF65-F5344CB8AC3E}">
        <p14:creationId xmlns:p14="http://schemas.microsoft.com/office/powerpoint/2010/main" val="37876794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046605" y="1338595"/>
            <a:ext cx="121058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主观数据</a:t>
            </a: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9" name="文本框 8">
            <a:extLst>
              <a:ext uri="{FF2B5EF4-FFF2-40B4-BE49-F238E27FC236}">
                <a16:creationId xmlns:a16="http://schemas.microsoft.com/office/drawing/2014/main" id="{37248F9C-502E-0C5A-C5B5-50F6C8B64A31}"/>
              </a:ext>
            </a:extLst>
          </p:cNvPr>
          <p:cNvSpPr txBox="1"/>
          <p:nvPr/>
        </p:nvSpPr>
        <p:spPr>
          <a:xfrm>
            <a:off x="2046605" y="3628305"/>
            <a:ext cx="9802780" cy="1217834"/>
          </a:xfrm>
          <a:prstGeom prst="rect">
            <a:avLst/>
          </a:prstGeom>
          <a:noFill/>
        </p:spPr>
        <p:txBody>
          <a:bodyPr wrap="square" rtlCol="0">
            <a:spAutoFit/>
          </a:bodyPr>
          <a:lstStyle/>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存在感问卷</a:t>
            </a:r>
            <a:r>
              <a:rPr lang="zh-CN" altLang="en-US" dirty="0">
                <a:solidFill>
                  <a:sysClr val="windowText" lastClr="000000"/>
                </a:solidFill>
                <a:latin typeface="微软雅黑" panose="020B0503020204020204" pitchFamily="34" charset="-122"/>
                <a:ea typeface="微软雅黑" panose="020B0503020204020204" pitchFamily="34" charset="-122"/>
              </a:rPr>
              <a:t>由四个分量表组成，包括参与度、感官准确度、沉浸感和界面质量。参与者使用</a:t>
            </a:r>
            <a:r>
              <a:rPr lang="en-US" altLang="zh-CN" dirty="0">
                <a:solidFill>
                  <a:sysClr val="windowText" lastClr="000000"/>
                </a:solidFill>
                <a:latin typeface="微软雅黑" panose="020B0503020204020204" pitchFamily="34" charset="-122"/>
                <a:ea typeface="微软雅黑" panose="020B0503020204020204" pitchFamily="34" charset="-122"/>
              </a:rPr>
              <a:t>7</a:t>
            </a:r>
            <a:r>
              <a:rPr lang="zh-CN" altLang="en-US" dirty="0">
                <a:solidFill>
                  <a:sysClr val="windowText" lastClr="000000"/>
                </a:solidFill>
                <a:latin typeface="微软雅黑" panose="020B0503020204020204" pitchFamily="34" charset="-122"/>
                <a:ea typeface="微软雅黑" panose="020B0503020204020204" pitchFamily="34" charset="-122"/>
              </a:rPr>
              <a:t>分</a:t>
            </a:r>
            <a:r>
              <a:rPr lang="en-US" altLang="zh-CN" dirty="0">
                <a:solidFill>
                  <a:sysClr val="windowText" lastClr="000000"/>
                </a:solidFill>
                <a:latin typeface="微软雅黑" panose="020B0503020204020204" pitchFamily="34" charset="-122"/>
                <a:ea typeface="微软雅黑" panose="020B0503020204020204" pitchFamily="34" charset="-122"/>
              </a:rPr>
              <a:t>Likert</a:t>
            </a:r>
            <a:r>
              <a:rPr lang="zh-CN" altLang="en-US" dirty="0">
                <a:solidFill>
                  <a:sysClr val="windowText" lastClr="000000"/>
                </a:solidFill>
                <a:latin typeface="微软雅黑" panose="020B0503020204020204" pitchFamily="34" charset="-122"/>
                <a:ea typeface="微软雅黑" panose="020B0503020204020204" pitchFamily="34" charset="-122"/>
              </a:rPr>
              <a:t>量表对</a:t>
            </a:r>
            <a:r>
              <a:rPr lang="en-US" altLang="zh-CN" dirty="0">
                <a:solidFill>
                  <a:sysClr val="windowText" lastClr="000000"/>
                </a:solidFill>
                <a:latin typeface="微软雅黑" panose="020B0503020204020204" pitchFamily="34" charset="-122"/>
                <a:ea typeface="微软雅黑" panose="020B0503020204020204" pitchFamily="34" charset="-122"/>
              </a:rPr>
              <a:t>29</a:t>
            </a:r>
            <a:r>
              <a:rPr lang="zh-CN" altLang="en-US" dirty="0">
                <a:solidFill>
                  <a:sysClr val="windowText" lastClr="000000"/>
                </a:solidFill>
                <a:latin typeface="微软雅黑" panose="020B0503020204020204" pitchFamily="34" charset="-122"/>
                <a:ea typeface="微软雅黑" panose="020B0503020204020204" pitchFamily="34" charset="-122"/>
              </a:rPr>
              <a:t>个项目进行评分。</a:t>
            </a:r>
            <a:r>
              <a:rPr lang="zh-CN" altLang="en-US" dirty="0">
                <a:solidFill>
                  <a:srgbClr val="FF0000"/>
                </a:solidFill>
                <a:latin typeface="微软雅黑" panose="020B0503020204020204" pitchFamily="34" charset="-122"/>
                <a:ea typeface="微软雅黑" panose="020B0503020204020204" pitchFamily="34" charset="-122"/>
              </a:rPr>
              <a:t>沉浸感得分最高</a:t>
            </a:r>
            <a:r>
              <a:rPr lang="zh-CN" altLang="en-US" dirty="0">
                <a:solidFill>
                  <a:sysClr val="windowText" lastClr="000000"/>
                </a:solidFill>
                <a:latin typeface="微软雅黑" panose="020B0503020204020204" pitchFamily="34" charset="-122"/>
                <a:ea typeface="微软雅黑" panose="020B0503020204020204" pitchFamily="34" charset="-122"/>
              </a:rPr>
              <a:t>，表明参与者体验到了强烈的沉浸感。本研究中</a:t>
            </a:r>
            <a:r>
              <a:rPr lang="en-US" altLang="zh-CN" dirty="0">
                <a:solidFill>
                  <a:sysClr val="windowText" lastClr="000000"/>
                </a:solidFill>
                <a:latin typeface="微软雅黑" panose="020B0503020204020204" pitchFamily="34" charset="-122"/>
                <a:ea typeface="微软雅黑" panose="020B0503020204020204" pitchFamily="34" charset="-122"/>
              </a:rPr>
              <a:t>PQ</a:t>
            </a:r>
            <a:r>
              <a:rPr lang="zh-CN" altLang="en-US" dirty="0">
                <a:solidFill>
                  <a:sysClr val="windowText" lastClr="000000"/>
                </a:solidFill>
                <a:latin typeface="微软雅黑" panose="020B0503020204020204" pitchFamily="34" charset="-122"/>
                <a:ea typeface="微软雅黑" panose="020B0503020204020204" pitchFamily="34" charset="-122"/>
              </a:rPr>
              <a:t>的平均总分为</a:t>
            </a:r>
            <a:r>
              <a:rPr lang="en-US" altLang="zh-CN" dirty="0">
                <a:solidFill>
                  <a:sysClr val="windowText" lastClr="000000"/>
                </a:solidFill>
                <a:latin typeface="微软雅黑" panose="020B0503020204020204" pitchFamily="34" charset="-122"/>
                <a:ea typeface="微软雅黑" panose="020B0503020204020204" pitchFamily="34" charset="-122"/>
              </a:rPr>
              <a:t>134.96</a:t>
            </a:r>
            <a:r>
              <a:rPr lang="zh-CN" altLang="en-US" dirty="0">
                <a:solidFill>
                  <a:sysClr val="windowText" lastClr="000000"/>
                </a:solidFill>
                <a:latin typeface="微软雅黑" panose="020B0503020204020204" pitchFamily="34" charset="-122"/>
                <a:ea typeface="微软雅黑" panose="020B0503020204020204" pitchFamily="34" charset="-122"/>
              </a:rPr>
              <a:t>，表明在当前研究中存在感很强</a:t>
            </a:r>
            <a:r>
              <a:rPr lang="zh-CN" altLang="en-US" b="0" i="0" dirty="0">
                <a:solidFill>
                  <a:srgbClr val="1D2129"/>
                </a:solidFill>
                <a:effectLst/>
                <a:latin typeface="PingFangSC-Regular"/>
              </a:rPr>
              <a:t>。</a:t>
            </a:r>
            <a:endParaRPr lang="en-US" altLang="zh-CN" dirty="0"/>
          </a:p>
        </p:txBody>
      </p:sp>
      <p:pic>
        <p:nvPicPr>
          <p:cNvPr id="4" name="图片 3">
            <a:extLst>
              <a:ext uri="{FF2B5EF4-FFF2-40B4-BE49-F238E27FC236}">
                <a16:creationId xmlns:a16="http://schemas.microsoft.com/office/drawing/2014/main" id="{E7C295D8-8CB1-429D-2CAA-DB3C1D01AAD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605861" y="2507316"/>
            <a:ext cx="8684268" cy="741227"/>
          </a:xfrm>
          <a:prstGeom prst="rect">
            <a:avLst/>
          </a:prstGeom>
        </p:spPr>
      </p:pic>
    </p:spTree>
    <p:extLst>
      <p:ext uri="{BB962C8B-B14F-4D97-AF65-F5344CB8AC3E}">
        <p14:creationId xmlns:p14="http://schemas.microsoft.com/office/powerpoint/2010/main" val="38329333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0">
            <a:extLst>
              <a:ext uri="{FF2B5EF4-FFF2-40B4-BE49-F238E27FC236}">
                <a16:creationId xmlns:a16="http://schemas.microsoft.com/office/drawing/2014/main" id="{B4072DF9-94EB-8393-9697-A413F473A6CD}"/>
              </a:ext>
            </a:extLst>
          </p:cNvPr>
          <p:cNvSpPr txBox="1"/>
          <p:nvPr/>
        </p:nvSpPr>
        <p:spPr>
          <a:xfrm>
            <a:off x="2046605" y="1338595"/>
            <a:ext cx="1210588" cy="499624"/>
          </a:xfrm>
          <a:prstGeom prst="rect">
            <a:avLst/>
          </a:prstGeom>
          <a:noFill/>
        </p:spPr>
        <p:txBody>
          <a:bodyPr wrap="non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主观数据</a:t>
            </a:r>
          </a:p>
        </p:txBody>
      </p:sp>
      <p:sp>
        <p:nvSpPr>
          <p:cNvPr id="14" name="文本框 13">
            <a:extLst>
              <a:ext uri="{FF2B5EF4-FFF2-40B4-BE49-F238E27FC236}">
                <a16:creationId xmlns:a16="http://schemas.microsoft.com/office/drawing/2014/main" id="{801F6A54-9CBA-98EA-5BA1-784E851B6E43}"/>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结果分析</a:t>
            </a:r>
          </a:p>
        </p:txBody>
      </p:sp>
      <p:sp>
        <p:nvSpPr>
          <p:cNvPr id="9" name="文本框 8">
            <a:extLst>
              <a:ext uri="{FF2B5EF4-FFF2-40B4-BE49-F238E27FC236}">
                <a16:creationId xmlns:a16="http://schemas.microsoft.com/office/drawing/2014/main" id="{37248F9C-502E-0C5A-C5B5-50F6C8B64A31}"/>
              </a:ext>
            </a:extLst>
          </p:cNvPr>
          <p:cNvSpPr txBox="1"/>
          <p:nvPr/>
        </p:nvSpPr>
        <p:spPr>
          <a:xfrm>
            <a:off x="2046605" y="2116746"/>
            <a:ext cx="9802780" cy="3537828"/>
          </a:xfrm>
          <a:prstGeom prst="rect">
            <a:avLst/>
          </a:prstGeom>
          <a:noFill/>
        </p:spPr>
        <p:txBody>
          <a:bodyPr wrap="square" rtlCol="0">
            <a:spAutoFit/>
          </a:bodyPr>
          <a:lstStyle/>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对</a:t>
            </a:r>
            <a:r>
              <a:rPr lang="en-US" altLang="zh-CN" dirty="0">
                <a:solidFill>
                  <a:srgbClr val="FF0000"/>
                </a:solidFill>
                <a:latin typeface="微软雅黑" panose="020B0503020204020204" pitchFamily="34" charset="-122"/>
                <a:ea typeface="微软雅黑" panose="020B0503020204020204" pitchFamily="34" charset="-122"/>
              </a:rPr>
              <a:t>AV</a:t>
            </a:r>
            <a:r>
              <a:rPr lang="zh-CN" altLang="en-US" dirty="0">
                <a:solidFill>
                  <a:srgbClr val="FF0000"/>
                </a:solidFill>
                <a:latin typeface="微软雅黑" panose="020B0503020204020204" pitchFamily="34" charset="-122"/>
                <a:ea typeface="微软雅黑" panose="020B0503020204020204" pitchFamily="34" charset="-122"/>
              </a:rPr>
              <a:t>的信任程度</a:t>
            </a:r>
            <a:r>
              <a:rPr lang="zh-CN" altLang="en-US" dirty="0">
                <a:solidFill>
                  <a:sysClr val="windowText" lastClr="000000"/>
                </a:solidFill>
                <a:latin typeface="微软雅黑" panose="020B0503020204020204" pitchFamily="34" charset="-122"/>
                <a:ea typeface="微软雅黑" panose="020B0503020204020204" pitchFamily="34" charset="-122"/>
              </a:rPr>
              <a:t>：采用</a:t>
            </a:r>
            <a:r>
              <a:rPr lang="en-US" altLang="zh-CN" dirty="0">
                <a:solidFill>
                  <a:sysClr val="windowText" lastClr="000000"/>
                </a:solidFill>
                <a:latin typeface="微软雅黑" panose="020B0503020204020204" pitchFamily="34" charset="-122"/>
                <a:ea typeface="微软雅黑" panose="020B0503020204020204" pitchFamily="34" charset="-122"/>
              </a:rPr>
              <a:t>1 - 7</a:t>
            </a:r>
            <a:r>
              <a:rPr lang="zh-CN" altLang="en-US" dirty="0">
                <a:solidFill>
                  <a:sysClr val="windowText" lastClr="000000"/>
                </a:solidFill>
                <a:latin typeface="微软雅黑" panose="020B0503020204020204" pitchFamily="34" charset="-122"/>
                <a:ea typeface="微软雅黑" panose="020B0503020204020204" pitchFamily="34" charset="-122"/>
              </a:rPr>
              <a:t>的量表进行测量，包括“从全球来看，我相信自动驾驶汽车”、“我相信自动驾驶汽车看到了我”和“我相信自动驾驶汽车会安全驾驶”等问题，平均得分为</a:t>
            </a:r>
            <a:r>
              <a:rPr lang="en-US" altLang="zh-CN" dirty="0">
                <a:solidFill>
                  <a:sysClr val="windowText" lastClr="000000"/>
                </a:solidFill>
                <a:latin typeface="微软雅黑" panose="020B0503020204020204" pitchFamily="34" charset="-122"/>
                <a:ea typeface="微软雅黑" panose="020B0503020204020204" pitchFamily="34" charset="-122"/>
              </a:rPr>
              <a:t>4.42 </a:t>
            </a:r>
            <a:r>
              <a:rPr lang="zh-CN" altLang="en-US" dirty="0">
                <a:solidFill>
                  <a:sysClr val="windowText" lastClr="000000"/>
                </a:solidFill>
                <a:latin typeface="微软雅黑" panose="020B0503020204020204" pitchFamily="34" charset="-122"/>
                <a:ea typeface="微软雅黑" panose="020B0503020204020204" pitchFamily="34" charset="-122"/>
              </a:rPr>
              <a:t>，即</a:t>
            </a:r>
            <a:r>
              <a:rPr lang="zh-CN" altLang="en-US" dirty="0">
                <a:solidFill>
                  <a:srgbClr val="FF0000"/>
                </a:solidFill>
                <a:latin typeface="微软雅黑" panose="020B0503020204020204" pitchFamily="34" charset="-122"/>
                <a:ea typeface="微软雅黑" panose="020B0503020204020204" pitchFamily="34" charset="-122"/>
              </a:rPr>
              <a:t>对</a:t>
            </a:r>
            <a:r>
              <a:rPr lang="en-US" altLang="zh-CN" dirty="0">
                <a:solidFill>
                  <a:srgbClr val="FF0000"/>
                </a:solidFill>
                <a:latin typeface="微软雅黑" panose="020B0503020204020204" pitchFamily="34" charset="-122"/>
                <a:ea typeface="微软雅黑" panose="020B0503020204020204" pitchFamily="34" charset="-122"/>
              </a:rPr>
              <a:t>AV</a:t>
            </a:r>
            <a:r>
              <a:rPr lang="zh-CN" altLang="en-US" dirty="0">
                <a:solidFill>
                  <a:srgbClr val="FF0000"/>
                </a:solidFill>
                <a:latin typeface="微软雅黑" panose="020B0503020204020204" pitchFamily="34" charset="-122"/>
                <a:ea typeface="微软雅黑" panose="020B0503020204020204" pitchFamily="34" charset="-122"/>
              </a:rPr>
              <a:t>的信任处于中等水平</a:t>
            </a:r>
            <a:r>
              <a:rPr lang="zh-CN" altLang="en-US" dirty="0">
                <a:solidFill>
                  <a:sysClr val="windowText" lastClr="000000"/>
                </a:solidFill>
                <a:latin typeface="微软雅黑" panose="020B0503020204020204" pitchFamily="34" charset="-122"/>
                <a:ea typeface="微软雅黑" panose="020B0503020204020204" pitchFamily="34" charset="-122"/>
              </a:rPr>
              <a:t>。</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感知行为控制和感知风险问卷</a:t>
            </a:r>
            <a:r>
              <a:rPr lang="zh-CN" altLang="en-US" dirty="0">
                <a:solidFill>
                  <a:sysClr val="windowText" lastClr="000000"/>
                </a:solidFill>
                <a:latin typeface="微软雅黑" panose="020B0503020204020204" pitchFamily="34" charset="-122"/>
                <a:ea typeface="微软雅黑" panose="020B0503020204020204" pitchFamily="34" charset="-122"/>
              </a:rPr>
              <a:t>：感知行为控制 </a:t>
            </a:r>
            <a:r>
              <a:rPr lang="en-US" altLang="zh-CN" dirty="0">
                <a:solidFill>
                  <a:sysClr val="windowText" lastClr="000000"/>
                </a:solidFill>
                <a:latin typeface="微软雅黑" panose="020B0503020204020204" pitchFamily="34" charset="-122"/>
                <a:ea typeface="微软雅黑" panose="020B0503020204020204" pitchFamily="34" charset="-122"/>
              </a:rPr>
              <a:t>(PBC) </a:t>
            </a:r>
            <a:r>
              <a:rPr lang="zh-CN" altLang="en-US" dirty="0">
                <a:solidFill>
                  <a:sysClr val="windowText" lastClr="000000"/>
                </a:solidFill>
                <a:latin typeface="微软雅黑" panose="020B0503020204020204" pitchFamily="34" charset="-122"/>
                <a:ea typeface="微软雅黑" panose="020B0503020204020204" pitchFamily="34" charset="-122"/>
              </a:rPr>
              <a:t>问卷由 </a:t>
            </a:r>
            <a:r>
              <a:rPr lang="en-US" altLang="zh-CN" dirty="0">
                <a:solidFill>
                  <a:sysClr val="windowText" lastClr="000000"/>
                </a:solidFill>
                <a:latin typeface="微软雅黑" panose="020B0503020204020204" pitchFamily="34" charset="-122"/>
                <a:ea typeface="微软雅黑" panose="020B0503020204020204" pitchFamily="34" charset="-122"/>
              </a:rPr>
              <a:t>2 </a:t>
            </a:r>
            <a:r>
              <a:rPr lang="zh-CN" altLang="en-US" dirty="0">
                <a:solidFill>
                  <a:sysClr val="windowText" lastClr="000000"/>
                </a:solidFill>
                <a:latin typeface="微软雅黑" panose="020B0503020204020204" pitchFamily="34" charset="-122"/>
                <a:ea typeface="微软雅黑" panose="020B0503020204020204" pitchFamily="34" charset="-122"/>
              </a:rPr>
              <a:t>个项目测量，即“对于我，以这种方式穿过道路将是</a:t>
            </a:r>
            <a:r>
              <a:rPr lang="en-US" altLang="zh-CN" dirty="0">
                <a:solidFill>
                  <a:sysClr val="windowText" lastClr="000000"/>
                </a:solidFill>
                <a:latin typeface="微软雅黑" panose="020B0503020204020204" pitchFamily="34" charset="-122"/>
                <a:ea typeface="微软雅黑" panose="020B0503020204020204" pitchFamily="34" charset="-122"/>
              </a:rPr>
              <a:t>…; </a:t>
            </a:r>
            <a:r>
              <a:rPr lang="zh-CN" altLang="en-US" dirty="0">
                <a:solidFill>
                  <a:sysClr val="windowText" lastClr="000000"/>
                </a:solidFill>
                <a:latin typeface="微软雅黑" panose="020B0503020204020204" pitchFamily="34" charset="-122"/>
                <a:ea typeface="微软雅黑" panose="020B0503020204020204" pitchFamily="34" charset="-122"/>
              </a:rPr>
              <a:t>和 我相信我有能力以这种方式交叉道路，</a:t>
            </a:r>
            <a:r>
              <a:rPr lang="en-US" altLang="zh-CN" dirty="0">
                <a:solidFill>
                  <a:sysClr val="windowText" lastClr="000000"/>
                </a:solidFill>
                <a:latin typeface="微软雅黑" panose="020B0503020204020204" pitchFamily="34" charset="-122"/>
                <a:ea typeface="微软雅黑" panose="020B0503020204020204" pitchFamily="34" charset="-122"/>
              </a:rPr>
              <a:t>PBC </a:t>
            </a:r>
            <a:r>
              <a:rPr lang="zh-CN" altLang="en-US" dirty="0">
                <a:solidFill>
                  <a:sysClr val="windowText" lastClr="000000"/>
                </a:solidFill>
                <a:latin typeface="微软雅黑" panose="020B0503020204020204" pitchFamily="34" charset="-122"/>
                <a:ea typeface="微软雅黑" panose="020B0503020204020204" pitchFamily="34" charset="-122"/>
              </a:rPr>
              <a:t>的平均分数为 </a:t>
            </a:r>
            <a:r>
              <a:rPr lang="en-US" altLang="zh-CN" dirty="0">
                <a:solidFill>
                  <a:sysClr val="windowText" lastClr="000000"/>
                </a:solidFill>
                <a:latin typeface="微软雅黑" panose="020B0503020204020204" pitchFamily="34" charset="-122"/>
                <a:ea typeface="微软雅黑" panose="020B0503020204020204" pitchFamily="34" charset="-122"/>
              </a:rPr>
              <a:t>5.63 </a:t>
            </a:r>
            <a:r>
              <a:rPr lang="zh-CN" altLang="en-US" dirty="0">
                <a:solidFill>
                  <a:sysClr val="windowText" lastClr="000000"/>
                </a:solidFill>
                <a:latin typeface="微软雅黑" panose="020B0503020204020204" pitchFamily="34" charset="-122"/>
                <a:ea typeface="微软雅黑" panose="020B0503020204020204" pitchFamily="34" charset="-122"/>
              </a:rPr>
              <a:t>，感知风险 </a:t>
            </a:r>
            <a:r>
              <a:rPr lang="en-US" altLang="zh-CN" dirty="0">
                <a:solidFill>
                  <a:sysClr val="windowText" lastClr="000000"/>
                </a:solidFill>
                <a:latin typeface="微软雅黑" panose="020B0503020204020204" pitchFamily="34" charset="-122"/>
                <a:ea typeface="微软雅黑" panose="020B0503020204020204" pitchFamily="34" charset="-122"/>
              </a:rPr>
              <a:t>(PR) </a:t>
            </a:r>
            <a:r>
              <a:rPr lang="zh-CN" altLang="en-US" dirty="0">
                <a:solidFill>
                  <a:sysClr val="windowText" lastClr="000000"/>
                </a:solidFill>
                <a:latin typeface="微软雅黑" panose="020B0503020204020204" pitchFamily="34" charset="-122"/>
                <a:ea typeface="微软雅黑" panose="020B0503020204020204" pitchFamily="34" charset="-122"/>
              </a:rPr>
              <a:t>问卷的平均分数为 </a:t>
            </a:r>
            <a:r>
              <a:rPr lang="en-US" altLang="zh-CN" dirty="0">
                <a:solidFill>
                  <a:sysClr val="windowText" lastClr="000000"/>
                </a:solidFill>
                <a:latin typeface="微软雅黑" panose="020B0503020204020204" pitchFamily="34" charset="-122"/>
                <a:ea typeface="微软雅黑" panose="020B0503020204020204" pitchFamily="34" charset="-122"/>
              </a:rPr>
              <a:t>5.09 </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表明行人的过街意愿与感知行为控制正相关</a:t>
            </a:r>
            <a:r>
              <a:rPr lang="zh-CN" altLang="en-US" dirty="0">
                <a:solidFill>
                  <a:sysClr val="windowText" lastClr="000000"/>
                </a:solidFill>
                <a:latin typeface="微软雅黑" panose="020B0503020204020204" pitchFamily="34" charset="-122"/>
                <a:ea typeface="微软雅黑" panose="020B0503020204020204" pitchFamily="34" charset="-122"/>
              </a:rPr>
              <a:t>。</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rgbClr val="FF0000"/>
                </a:solidFill>
                <a:latin typeface="微软雅黑" panose="020B0503020204020204" pitchFamily="34" charset="-122"/>
                <a:ea typeface="微软雅黑" panose="020B0503020204020204" pitchFamily="34" charset="-122"/>
              </a:rPr>
              <a:t>系统可用性量表（</a:t>
            </a:r>
            <a:r>
              <a:rPr lang="en-US" altLang="zh-CN" dirty="0">
                <a:solidFill>
                  <a:srgbClr val="FF0000"/>
                </a:solidFill>
                <a:latin typeface="微软雅黑" panose="020B0503020204020204" pitchFamily="34" charset="-122"/>
                <a:ea typeface="微软雅黑" panose="020B0503020204020204" pitchFamily="34" charset="-122"/>
              </a:rPr>
              <a:t>SUS</a:t>
            </a:r>
            <a:r>
              <a:rPr lang="zh-CN" altLang="en-US" dirty="0">
                <a:solidFill>
                  <a:srgbClr val="FF0000"/>
                </a:solidFill>
                <a:latin typeface="微软雅黑" panose="020B0503020204020204" pitchFamily="34" charset="-122"/>
                <a:ea typeface="微软雅黑" panose="020B0503020204020204" pitchFamily="34" charset="-122"/>
              </a:rPr>
              <a:t>）</a:t>
            </a:r>
            <a:r>
              <a:rPr lang="zh-CN" altLang="en-US" dirty="0">
                <a:solidFill>
                  <a:sysClr val="windowText" lastClr="000000"/>
                </a:solidFill>
                <a:latin typeface="微软雅黑" panose="020B0503020204020204" pitchFamily="34" charset="-122"/>
                <a:ea typeface="微软雅黑" panose="020B0503020204020204" pitchFamily="34" charset="-122"/>
              </a:rPr>
              <a:t>：包含 </a:t>
            </a:r>
            <a:r>
              <a:rPr lang="en-US" altLang="zh-CN" dirty="0">
                <a:solidFill>
                  <a:sysClr val="windowText" lastClr="000000"/>
                </a:solidFill>
                <a:latin typeface="微软雅黑" panose="020B0503020204020204" pitchFamily="34" charset="-122"/>
                <a:ea typeface="微软雅黑" panose="020B0503020204020204" pitchFamily="34" charset="-122"/>
              </a:rPr>
              <a:t>10 </a:t>
            </a:r>
            <a:r>
              <a:rPr lang="zh-CN" altLang="en-US" dirty="0">
                <a:solidFill>
                  <a:sysClr val="windowText" lastClr="000000"/>
                </a:solidFill>
                <a:latin typeface="微软雅黑" panose="020B0503020204020204" pitchFamily="34" charset="-122"/>
                <a:ea typeface="微软雅黑" panose="020B0503020204020204" pitchFamily="34" charset="-122"/>
              </a:rPr>
              <a:t>个项目，参与者从强烈不同意 </a:t>
            </a:r>
            <a:r>
              <a:rPr lang="en-US" altLang="zh-CN" dirty="0">
                <a:solidFill>
                  <a:sysClr val="windowText" lastClr="000000"/>
                </a:solidFill>
                <a:latin typeface="微软雅黑" panose="020B0503020204020204" pitchFamily="34" charset="-122"/>
                <a:ea typeface="微软雅黑" panose="020B0503020204020204" pitchFamily="34" charset="-122"/>
              </a:rPr>
              <a:t>(1) </a:t>
            </a:r>
            <a:r>
              <a:rPr lang="zh-CN" altLang="en-US" dirty="0">
                <a:solidFill>
                  <a:sysClr val="windowText" lastClr="000000"/>
                </a:solidFill>
                <a:latin typeface="微软雅黑" panose="020B0503020204020204" pitchFamily="34" charset="-122"/>
                <a:ea typeface="微软雅黑" panose="020B0503020204020204" pitchFamily="34" charset="-122"/>
              </a:rPr>
              <a:t>到强烈同意 </a:t>
            </a:r>
            <a:r>
              <a:rPr lang="en-US" altLang="zh-CN" dirty="0">
                <a:solidFill>
                  <a:sysClr val="windowText" lastClr="000000"/>
                </a:solidFill>
                <a:latin typeface="微软雅黑" panose="020B0503020204020204" pitchFamily="34" charset="-122"/>
                <a:ea typeface="微软雅黑" panose="020B0503020204020204" pitchFamily="34" charset="-122"/>
              </a:rPr>
              <a:t>(5)</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en-US" altLang="zh-CN" dirty="0">
                <a:solidFill>
                  <a:sysClr val="windowText" lastClr="000000"/>
                </a:solidFill>
                <a:latin typeface="微软雅黑" panose="020B0503020204020204" pitchFamily="34" charset="-122"/>
                <a:ea typeface="微软雅黑" panose="020B0503020204020204" pitchFamily="34" charset="-122"/>
              </a:rPr>
              <a:t>SUS</a:t>
            </a:r>
            <a:r>
              <a:rPr lang="zh-CN" altLang="en-US" dirty="0">
                <a:solidFill>
                  <a:sysClr val="windowText" lastClr="000000"/>
                </a:solidFill>
                <a:latin typeface="微软雅黑" panose="020B0503020204020204" pitchFamily="34" charset="-122"/>
                <a:ea typeface="微软雅黑" panose="020B0503020204020204" pitchFamily="34" charset="-122"/>
              </a:rPr>
              <a:t>的总得分可以从</a:t>
            </a:r>
            <a:r>
              <a:rPr lang="en-US" altLang="zh-CN" dirty="0">
                <a:solidFill>
                  <a:sysClr val="windowText" lastClr="000000"/>
                </a:solidFill>
                <a:latin typeface="微软雅黑" panose="020B0503020204020204" pitchFamily="34" charset="-122"/>
                <a:ea typeface="微软雅黑" panose="020B0503020204020204" pitchFamily="34" charset="-122"/>
              </a:rPr>
              <a:t>0</a:t>
            </a:r>
            <a:r>
              <a:rPr lang="zh-CN" altLang="en-US" dirty="0">
                <a:solidFill>
                  <a:sysClr val="windowText" lastClr="000000"/>
                </a:solidFill>
                <a:latin typeface="微软雅黑" panose="020B0503020204020204" pitchFamily="34" charset="-122"/>
                <a:ea typeface="微软雅黑" panose="020B0503020204020204" pitchFamily="34" charset="-122"/>
              </a:rPr>
              <a:t>到</a:t>
            </a:r>
            <a:r>
              <a:rPr lang="en-US" altLang="zh-CN" dirty="0">
                <a:solidFill>
                  <a:sysClr val="windowText" lastClr="000000"/>
                </a:solidFill>
                <a:latin typeface="微软雅黑" panose="020B0503020204020204" pitchFamily="34" charset="-122"/>
                <a:ea typeface="微软雅黑" panose="020B0503020204020204" pitchFamily="34" charset="-122"/>
              </a:rPr>
              <a:t>100</a:t>
            </a:r>
            <a:r>
              <a:rPr lang="zh-CN" altLang="en-US" dirty="0">
                <a:solidFill>
                  <a:sysClr val="windowText" lastClr="000000"/>
                </a:solidFill>
                <a:latin typeface="微软雅黑" panose="020B0503020204020204" pitchFamily="34" charset="-122"/>
                <a:ea typeface="微软雅黑" panose="020B0503020204020204" pitchFamily="34" charset="-122"/>
              </a:rPr>
              <a:t>不等。在本研究中，</a:t>
            </a:r>
            <a:r>
              <a:rPr lang="en-US" altLang="zh-CN" dirty="0">
                <a:solidFill>
                  <a:sysClr val="windowText" lastClr="000000"/>
                </a:solidFill>
                <a:latin typeface="微软雅黑" panose="020B0503020204020204" pitchFamily="34" charset="-122"/>
                <a:ea typeface="微软雅黑" panose="020B0503020204020204" pitchFamily="34" charset="-122"/>
              </a:rPr>
              <a:t>SUS</a:t>
            </a:r>
            <a:r>
              <a:rPr lang="zh-CN" altLang="en-US" dirty="0">
                <a:solidFill>
                  <a:sysClr val="windowText" lastClr="000000"/>
                </a:solidFill>
                <a:latin typeface="微软雅黑" panose="020B0503020204020204" pitchFamily="34" charset="-122"/>
                <a:ea typeface="微软雅黑" panose="020B0503020204020204" pitchFamily="34" charset="-122"/>
              </a:rPr>
              <a:t>的平均分数为</a:t>
            </a:r>
            <a:r>
              <a:rPr lang="en-US" altLang="zh-CN" dirty="0">
                <a:solidFill>
                  <a:sysClr val="windowText" lastClr="000000"/>
                </a:solidFill>
                <a:latin typeface="微软雅黑" panose="020B0503020204020204" pitchFamily="34" charset="-122"/>
                <a:ea typeface="微软雅黑" panose="020B0503020204020204" pitchFamily="34" charset="-122"/>
              </a:rPr>
              <a:t>72.04 </a:t>
            </a:r>
            <a:r>
              <a:rPr lang="zh-CN" altLang="en-US" dirty="0">
                <a:solidFill>
                  <a:sysClr val="windowText" lastClr="000000"/>
                </a:solidFill>
                <a:latin typeface="微软雅黑" panose="020B0503020204020204" pitchFamily="34" charset="-122"/>
                <a:ea typeface="微软雅黑" panose="020B0503020204020204" pitchFamily="34" charset="-122"/>
              </a:rPr>
              <a:t>，</a:t>
            </a:r>
            <a:r>
              <a:rPr lang="zh-CN" altLang="en-US" dirty="0">
                <a:solidFill>
                  <a:srgbClr val="FF0000"/>
                </a:solidFill>
                <a:latin typeface="微软雅黑" panose="020B0503020204020204" pitchFamily="34" charset="-122"/>
                <a:ea typeface="微软雅黑" panose="020B0503020204020204" pitchFamily="34" charset="-122"/>
              </a:rPr>
              <a:t>可用性良好</a:t>
            </a:r>
            <a:r>
              <a:rPr lang="zh-CN" altLang="en-US" dirty="0">
                <a:solidFill>
                  <a:sysClr val="windowText" lastClr="000000"/>
                </a:solidFill>
                <a:latin typeface="微软雅黑" panose="020B0503020204020204" pitchFamily="34" charset="-122"/>
                <a:ea typeface="微软雅黑" panose="020B0503020204020204" pitchFamily="34" charset="-122"/>
              </a:rPr>
              <a:t>。</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endParaRPr lang="en-US" altLang="zh-CN" dirty="0"/>
          </a:p>
        </p:txBody>
      </p:sp>
    </p:spTree>
    <p:extLst>
      <p:ext uri="{BB962C8B-B14F-4D97-AF65-F5344CB8AC3E}">
        <p14:creationId xmlns:p14="http://schemas.microsoft.com/office/powerpoint/2010/main" val="382524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sp>
        <p:nvSpPr>
          <p:cNvPr id="6" name="矩形 5"/>
          <p:cNvSpPr/>
          <p:nvPr/>
        </p:nvSpPr>
        <p:spPr>
          <a:xfrm>
            <a:off x="4103753" y="2982389"/>
            <a:ext cx="4241084" cy="769441"/>
          </a:xfrm>
          <a:prstGeom prst="rect">
            <a:avLst/>
          </a:prstGeom>
        </p:spPr>
        <p:txBody>
          <a:bodyPr wrap="square">
            <a:spAutoFit/>
          </a:bodyPr>
          <a:lstStyle/>
          <a:p>
            <a:pPr algn="ctr">
              <a:defRPr/>
            </a:pPr>
            <a:r>
              <a:rPr lang="zh-CN" altLang="en-US" sz="4400" kern="100" dirty="0">
                <a:solidFill>
                  <a:schemeClr val="bg1"/>
                </a:solidFill>
                <a:latin typeface="方正兰亭细黑_GBK" pitchFamily="2" charset="-122"/>
                <a:ea typeface="方正兰亭细黑_GBK" pitchFamily="2" charset="-122"/>
                <a:cs typeface="Times New Roman" panose="02020603050405020304" pitchFamily="18" charset="0"/>
              </a:rPr>
              <a:t>总结展望</a:t>
            </a:r>
            <a:endParaRPr lang="zh-CN" altLang="zh-CN" sz="4400" kern="100" dirty="0">
              <a:solidFill>
                <a:schemeClr val="bg1"/>
              </a:solidFill>
              <a:latin typeface="方正兰亭细黑_GBK" pitchFamily="2" charset="-122"/>
              <a:ea typeface="方正兰亭细黑_GBK" pitchFamily="2" charset="-122"/>
              <a:cs typeface="Times New Roman" panose="02020603050405020304" pitchFamily="18" charset="0"/>
            </a:endParaRPr>
          </a:p>
        </p:txBody>
      </p:sp>
      <p:sp>
        <p:nvSpPr>
          <p:cNvPr id="8" name="文本框 7"/>
          <p:cNvSpPr txBox="1"/>
          <p:nvPr/>
        </p:nvSpPr>
        <p:spPr>
          <a:xfrm>
            <a:off x="4697157" y="3957161"/>
            <a:ext cx="1551881" cy="874407"/>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研究结论</a:t>
            </a:r>
            <a:endParaRPr lang="en-US" altLang="zh-CN" dirty="0">
              <a:solidFill>
                <a:schemeClr val="bg1"/>
              </a:solidFill>
              <a:latin typeface="方正兰亭细黑_GBK" pitchFamily="2" charset="-122"/>
              <a:ea typeface="方正兰亭细黑_GBK" pitchFamily="2" charset="-122"/>
            </a:endParaRPr>
          </a:p>
          <a:p>
            <a:pPr>
              <a:lnSpc>
                <a:spcPct val="150000"/>
              </a:lnSpc>
            </a:pPr>
            <a:endParaRPr lang="en-US" altLang="zh-CN" dirty="0">
              <a:solidFill>
                <a:schemeClr val="bg1"/>
              </a:solidFill>
              <a:latin typeface="方正兰亭细黑_GBK" pitchFamily="2" charset="-122"/>
              <a:ea typeface="方正兰亭细黑_GBK" pitchFamily="2" charset="-122"/>
            </a:endParaRPr>
          </a:p>
        </p:txBody>
      </p:sp>
      <p:cxnSp>
        <p:nvCxnSpPr>
          <p:cNvPr id="11" name="直接连接符 10"/>
          <p:cNvCxnSpPr/>
          <p:nvPr/>
        </p:nvCxnSpPr>
        <p:spPr>
          <a:xfrm>
            <a:off x="4100295" y="3854495"/>
            <a:ext cx="424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5434135" y="1315452"/>
            <a:ext cx="1580321" cy="1580321"/>
            <a:chOff x="5434135" y="1315452"/>
            <a:chExt cx="1580321" cy="1580321"/>
          </a:xfrm>
        </p:grpSpPr>
        <p:sp>
          <p:nvSpPr>
            <p:cNvPr id="2" name="椭圆 1"/>
            <p:cNvSpPr/>
            <p:nvPr/>
          </p:nvSpPr>
          <p:spPr>
            <a:xfrm>
              <a:off x="5434135" y="1315452"/>
              <a:ext cx="1580321" cy="1580321"/>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23" name="Freeform 5"/>
            <p:cNvSpPr>
              <a:spLocks noEditPoints="1"/>
            </p:cNvSpPr>
            <p:nvPr/>
          </p:nvSpPr>
          <p:spPr bwMode="auto">
            <a:xfrm>
              <a:off x="5916110" y="1645920"/>
              <a:ext cx="621473" cy="919044"/>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bg1"/>
            </a:solidFill>
            <a:ln>
              <a:noFill/>
            </a:ln>
          </p:spPr>
          <p:txBody>
            <a:bodyPr vert="horz" wrap="square" lIns="91440" tIns="45720" rIns="91440" bIns="45720" numCol="1" anchor="t" anchorCtr="0" compatLnSpc="1"/>
            <a:lstStyle/>
            <a:p>
              <a:endParaRPr lang="zh-CN" altLang="en-US" sz="2400"/>
            </a:p>
          </p:txBody>
        </p:sp>
      </p:grpSp>
      <p:sp>
        <p:nvSpPr>
          <p:cNvPr id="24" name="文本框 23"/>
          <p:cNvSpPr txBox="1"/>
          <p:nvPr/>
        </p:nvSpPr>
        <p:spPr>
          <a:xfrm>
            <a:off x="6401808" y="3957161"/>
            <a:ext cx="1551881" cy="879984"/>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研究思考</a:t>
            </a:r>
            <a:endParaRPr lang="en-US" altLang="zh-CN" dirty="0">
              <a:solidFill>
                <a:schemeClr val="bg1"/>
              </a:solidFill>
              <a:latin typeface="方正兰亭细黑_GBK" pitchFamily="2" charset="-122"/>
              <a:ea typeface="方正兰亭细黑_GBK" pitchFamily="2" charset="-122"/>
            </a:endParaRPr>
          </a:p>
          <a:p>
            <a:pPr>
              <a:lnSpc>
                <a:spcPct val="150000"/>
              </a:lnSpc>
            </a:pPr>
            <a:endParaRPr lang="en-US" altLang="zh-CN" dirty="0">
              <a:solidFill>
                <a:schemeClr val="bg1"/>
              </a:solidFill>
              <a:latin typeface="方正兰亭细黑_GBK" pitchFamily="2" charset="-122"/>
              <a:ea typeface="方正兰亭细黑_GBK" pitchFamily="2"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18B9881-7469-8DCA-6B73-05A93E464C8D}"/>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研究结论</a:t>
            </a:r>
          </a:p>
        </p:txBody>
      </p:sp>
      <p:sp>
        <p:nvSpPr>
          <p:cNvPr id="9" name="文本框 8">
            <a:extLst>
              <a:ext uri="{FF2B5EF4-FFF2-40B4-BE49-F238E27FC236}">
                <a16:creationId xmlns:a16="http://schemas.microsoft.com/office/drawing/2014/main" id="{196B2CCB-684D-19A4-24DC-7B0385C84C75}"/>
              </a:ext>
            </a:extLst>
          </p:cNvPr>
          <p:cNvSpPr txBox="1"/>
          <p:nvPr/>
        </p:nvSpPr>
        <p:spPr>
          <a:xfrm>
            <a:off x="2210764" y="2043556"/>
            <a:ext cx="9554546" cy="2770887"/>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本文的结果表明，</a:t>
            </a:r>
            <a:r>
              <a:rPr lang="zh-CN" altLang="en-US" dirty="0">
                <a:solidFill>
                  <a:srgbClr val="FF0000"/>
                </a:solidFill>
                <a:latin typeface="微软雅黑" panose="020B0503020204020204" pitchFamily="34" charset="-122"/>
                <a:ea typeface="微软雅黑" panose="020B0503020204020204" pitchFamily="34" charset="-122"/>
              </a:rPr>
              <a:t>当两个行人出现在虚拟环境中时，他们的过街距离和过街速度都显著降低</a:t>
            </a:r>
            <a:r>
              <a:rPr lang="zh-CN" altLang="en-US" dirty="0">
                <a:solidFill>
                  <a:sysClr val="windowText" lastClr="000000"/>
                </a:solidFill>
                <a:latin typeface="微软雅黑" panose="020B0503020204020204" pitchFamily="34" charset="-122"/>
                <a:ea typeface="微软雅黑" panose="020B0503020204020204" pitchFamily="34" charset="-122"/>
              </a:rPr>
              <a:t>，当行人意识到其他人在同一环境中时，他们会减速以避免碰撞，同时，离</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更远的行人过街的决策时间更长，注视</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的时间更短，这主要是因为在参与了第一块的实验后，环境中另一个人的突然出现会分散参与者的注意力，导致决策时间更长。</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总的来说，我们的研究结果证实了</a:t>
            </a:r>
            <a:r>
              <a:rPr lang="zh-CN" altLang="en-US" dirty="0">
                <a:solidFill>
                  <a:srgbClr val="FF0000"/>
                </a:solidFill>
                <a:latin typeface="微软雅黑" panose="020B0503020204020204" pitchFamily="34" charset="-122"/>
                <a:ea typeface="微软雅黑" panose="020B0503020204020204" pitchFamily="34" charset="-122"/>
              </a:rPr>
              <a:t>同行的行人行为会影响行人过街时的状态</a:t>
            </a:r>
            <a:r>
              <a:rPr lang="zh-CN" altLang="en-US" dirty="0">
                <a:solidFill>
                  <a:sysClr val="windowText" lastClr="000000"/>
                </a:solidFill>
                <a:latin typeface="微软雅黑" panose="020B0503020204020204" pitchFamily="34" charset="-122"/>
                <a:ea typeface="微软雅黑" panose="020B0503020204020204" pitchFamily="34" charset="-122"/>
              </a:rPr>
              <a:t>，当两个行人并排过马路时，根据他们的相对位置，他们的行为也可能会有所不同。</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endParaRPr lang="zh-CN" altLang="en-US" b="0" i="0" dirty="0">
              <a:solidFill>
                <a:srgbClr val="1D2129"/>
              </a:solidFill>
              <a:effectLst/>
              <a:latin typeface="PingFangSC-Regul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196B2CCB-684D-19A4-24DC-7B0385C84C75}"/>
              </a:ext>
            </a:extLst>
          </p:cNvPr>
          <p:cNvSpPr txBox="1"/>
          <p:nvPr/>
        </p:nvSpPr>
        <p:spPr>
          <a:xfrm>
            <a:off x="2210764" y="2240437"/>
            <a:ext cx="9554546" cy="2377126"/>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本文采用了</a:t>
            </a:r>
            <a:r>
              <a:rPr lang="en-US" altLang="zh-CN" dirty="0">
                <a:solidFill>
                  <a:sysClr val="windowText" lastClr="000000"/>
                </a:solidFill>
                <a:latin typeface="微软雅黑" panose="020B0503020204020204" pitchFamily="34" charset="-122"/>
                <a:ea typeface="微软雅黑" panose="020B0503020204020204" pitchFamily="34" charset="-122"/>
              </a:rPr>
              <a:t>VR</a:t>
            </a:r>
            <a:r>
              <a:rPr lang="zh-CN" altLang="en-US" dirty="0">
                <a:solidFill>
                  <a:sysClr val="windowText" lastClr="000000"/>
                </a:solidFill>
                <a:latin typeface="微软雅黑" panose="020B0503020204020204" pitchFamily="34" charset="-122"/>
                <a:ea typeface="微软雅黑" panose="020B0503020204020204" pitchFamily="34" charset="-122"/>
              </a:rPr>
              <a:t>虚拟实验，结合多个用户和真实的步行运动来研究行人的</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交互，填补了多个行人与</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交互的研究空白，并结合客观数据和主观数据进行分析，总体而言，测量的结果表明，在更复杂的交通情况下，使用这种类型的</a:t>
            </a:r>
            <a:r>
              <a:rPr lang="en-US" altLang="zh-CN" dirty="0">
                <a:solidFill>
                  <a:sysClr val="windowText" lastClr="000000"/>
                </a:solidFill>
                <a:latin typeface="微软雅黑" panose="020B0503020204020204" pitchFamily="34" charset="-122"/>
                <a:ea typeface="微软雅黑" panose="020B0503020204020204" pitchFamily="34" charset="-122"/>
              </a:rPr>
              <a:t>VR</a:t>
            </a:r>
            <a:r>
              <a:rPr lang="zh-CN" altLang="en-US" dirty="0">
                <a:solidFill>
                  <a:sysClr val="windowText" lastClr="000000"/>
                </a:solidFill>
                <a:latin typeface="微软雅黑" panose="020B0503020204020204" pitchFamily="34" charset="-122"/>
                <a:ea typeface="微软雅黑" panose="020B0503020204020204" pitchFamily="34" charset="-122"/>
              </a:rPr>
              <a:t>系统来研究行人</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交互是可行的。</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在本文的基础上可以继续研究自动驾驶车辆配备</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对行人过街决策所产生的消极影响，在复杂的交通环境下，</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的存在除了可以帮助行人更好的了解车辆的驾驶意图外，其独特的信息传递方式可能会影响行人的注意力分配，进而导致行人过街时的分心行为。</a:t>
            </a:r>
            <a:endParaRPr lang="en-US" altLang="zh-CN" dirty="0">
              <a:solidFill>
                <a:sysClr val="windowText" lastClr="000000"/>
              </a:solidFill>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559A715A-FF24-436A-7FC9-0AD7A657E217}"/>
              </a:ext>
            </a:extLst>
          </p:cNvPr>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研究思考</a:t>
            </a:r>
          </a:p>
        </p:txBody>
      </p:sp>
    </p:spTree>
    <p:extLst>
      <p:ext uri="{BB962C8B-B14F-4D97-AF65-F5344CB8AC3E}">
        <p14:creationId xmlns:p14="http://schemas.microsoft.com/office/powerpoint/2010/main" val="3587768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3757306" y="2233598"/>
            <a:ext cx="4736075" cy="1850058"/>
          </a:xfrm>
          <a:prstGeom prst="rect">
            <a:avLst/>
          </a:prstGeom>
        </p:spPr>
        <p:txBody>
          <a:bodyPr wrap="square">
            <a:spAutoFit/>
          </a:bodyPr>
          <a:lstStyle/>
          <a:p>
            <a:pPr algn="ctr">
              <a:lnSpc>
                <a:spcPct val="150000"/>
              </a:lnSpc>
            </a:pPr>
            <a:r>
              <a:rPr lang="en-US" altLang="zh-CN" sz="8800" dirty="0">
                <a:solidFill>
                  <a:schemeClr val="accent1"/>
                </a:solidFill>
                <a:latin typeface="Impact" panose="020B0806030902050204" pitchFamily="34" charset="0"/>
                <a:ea typeface="微软雅黑" panose="020B0503020204020204" pitchFamily="34" charset="-122"/>
              </a:rPr>
              <a:t>THANKS!</a:t>
            </a:r>
            <a:endParaRPr lang="zh-CN" altLang="en-US" sz="8800" dirty="0">
              <a:solidFill>
                <a:schemeClr val="accent1"/>
              </a:solidFill>
              <a:latin typeface="Impact" panose="020B0806030902050204" pitchFamily="34" charset="0"/>
              <a:ea typeface="微软雅黑" panose="020B0503020204020204" pitchFamily="34" charset="-122"/>
            </a:endParaRPr>
          </a:p>
        </p:txBody>
      </p:sp>
      <p:sp>
        <p:nvSpPr>
          <p:cNvPr id="26" name="矩形 25"/>
          <p:cNvSpPr/>
          <p:nvPr/>
        </p:nvSpPr>
        <p:spPr>
          <a:xfrm>
            <a:off x="4279956" y="3892921"/>
            <a:ext cx="4064000" cy="662554"/>
          </a:xfrm>
          <a:prstGeom prst="rect">
            <a:avLst/>
          </a:prstGeom>
        </p:spPr>
        <p:txBody>
          <a:bodyPr wrap="square">
            <a:spAutoFit/>
          </a:bodyPr>
          <a:lstStyle/>
          <a:p>
            <a:pPr algn="ctr">
              <a:lnSpc>
                <a:spcPct val="150000"/>
              </a:lnSpc>
            </a:pPr>
            <a:r>
              <a:rPr lang="zh-CN" altLang="en-US" sz="2800" dirty="0">
                <a:solidFill>
                  <a:schemeClr val="accent1"/>
                </a:solidFill>
                <a:latin typeface="微软雅黑" panose="020B0503020204020204" pitchFamily="34" charset="-122"/>
                <a:ea typeface="微软雅黑" panose="020B0503020204020204" pitchFamily="34" charset="-122"/>
              </a:rPr>
              <a:t>恳请老师批评指正！</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grpSp>
        <p:nvGrpSpPr>
          <p:cNvPr id="5" name="组合 4"/>
          <p:cNvGrpSpPr/>
          <p:nvPr/>
        </p:nvGrpSpPr>
        <p:grpSpPr>
          <a:xfrm>
            <a:off x="5187044" y="985674"/>
            <a:ext cx="1580321" cy="1580321"/>
            <a:chOff x="5081757" y="1878010"/>
            <a:chExt cx="1392667" cy="1392667"/>
          </a:xfrm>
        </p:grpSpPr>
        <p:sp>
          <p:nvSpPr>
            <p:cNvPr id="2" name="椭圆 1"/>
            <p:cNvSpPr/>
            <p:nvPr/>
          </p:nvSpPr>
          <p:spPr>
            <a:xfrm>
              <a:off x="5081757" y="1878010"/>
              <a:ext cx="1392667" cy="139266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3" name="Freeform 11"/>
            <p:cNvSpPr/>
            <p:nvPr/>
          </p:nvSpPr>
          <p:spPr bwMode="auto">
            <a:xfrm>
              <a:off x="5205936" y="2296629"/>
              <a:ext cx="1144307" cy="630491"/>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vert="horz" wrap="square" lIns="91440" tIns="45720" rIns="91440" bIns="45720" numCol="1" anchor="t" anchorCtr="0" compatLnSpc="1"/>
            <a:lstStyle/>
            <a:p>
              <a:endParaRPr lang="zh-CN" altLang="en-US" sz="2400">
                <a:solidFill>
                  <a:sysClr val="windowText" lastClr="000000"/>
                </a:solidFill>
              </a:endParaRPr>
            </a:p>
          </p:txBody>
        </p:sp>
      </p:grpSp>
      <p:sp>
        <p:nvSpPr>
          <p:cNvPr id="6" name="矩形 5"/>
          <p:cNvSpPr/>
          <p:nvPr/>
        </p:nvSpPr>
        <p:spPr>
          <a:xfrm>
            <a:off x="4618672" y="2670856"/>
            <a:ext cx="2954655" cy="923330"/>
          </a:xfrm>
          <a:prstGeom prst="rect">
            <a:avLst/>
          </a:prstGeom>
        </p:spPr>
        <p:txBody>
          <a:bodyPr wrap="none">
            <a:spAutoFit/>
          </a:bodyPr>
          <a:lstStyle/>
          <a:p>
            <a:pPr>
              <a:defRPr/>
            </a:pPr>
            <a:r>
              <a:rPr lang="zh-CN" altLang="en-US" sz="5400" kern="100" dirty="0">
                <a:solidFill>
                  <a:schemeClr val="bg1"/>
                </a:solidFill>
                <a:latin typeface="方正兰亭细黑_GBK" pitchFamily="2" charset="-122"/>
                <a:ea typeface="方正兰亭细黑_GBK" pitchFamily="2" charset="-122"/>
                <a:cs typeface="Times New Roman" panose="02020603050405020304" pitchFamily="18" charset="0"/>
              </a:rPr>
              <a:t>文献综述</a:t>
            </a:r>
            <a:endParaRPr lang="zh-CN" altLang="zh-CN" sz="5400" kern="100" dirty="0">
              <a:solidFill>
                <a:schemeClr val="bg1"/>
              </a:solidFill>
              <a:latin typeface="方正兰亭细黑_GBK" pitchFamily="2" charset="-122"/>
              <a:ea typeface="方正兰亭细黑_GBK" pitchFamily="2" charset="-122"/>
              <a:cs typeface="Times New Roman" panose="02020603050405020304" pitchFamily="18" charset="0"/>
            </a:endParaRPr>
          </a:p>
        </p:txBody>
      </p:sp>
      <p:sp>
        <p:nvSpPr>
          <p:cNvPr id="8" name="文本框 7"/>
          <p:cNvSpPr txBox="1"/>
          <p:nvPr/>
        </p:nvSpPr>
        <p:spPr>
          <a:xfrm>
            <a:off x="2940529" y="3815719"/>
            <a:ext cx="1442461"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研究背景</a:t>
            </a:r>
            <a:endParaRPr lang="en-US" altLang="zh-CN" dirty="0">
              <a:solidFill>
                <a:schemeClr val="bg1"/>
              </a:solidFill>
              <a:latin typeface="方正兰亭细黑_GBK" pitchFamily="2" charset="-122"/>
              <a:ea typeface="方正兰亭细黑_GBK" pitchFamily="2" charset="-122"/>
            </a:endParaRPr>
          </a:p>
        </p:txBody>
      </p:sp>
      <p:sp>
        <p:nvSpPr>
          <p:cNvPr id="9" name="文本框 8"/>
          <p:cNvSpPr txBox="1"/>
          <p:nvPr/>
        </p:nvSpPr>
        <p:spPr>
          <a:xfrm>
            <a:off x="4726378" y="3815719"/>
            <a:ext cx="2599981"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国内外相关研究综述</a:t>
            </a:r>
            <a:endParaRPr lang="en-US" altLang="zh-CN" dirty="0">
              <a:solidFill>
                <a:schemeClr val="bg1"/>
              </a:solidFill>
              <a:latin typeface="方正兰亭细黑_GBK" pitchFamily="2" charset="-122"/>
              <a:ea typeface="方正兰亭细黑_GBK" pitchFamily="2" charset="-122"/>
            </a:endParaRPr>
          </a:p>
        </p:txBody>
      </p:sp>
      <p:cxnSp>
        <p:nvCxnSpPr>
          <p:cNvPr id="11" name="直接连接符 10"/>
          <p:cNvCxnSpPr/>
          <p:nvPr/>
        </p:nvCxnSpPr>
        <p:spPr>
          <a:xfrm>
            <a:off x="3882413" y="3699047"/>
            <a:ext cx="424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76EF8714-5E86-148F-E998-39B436A09AB2}"/>
              </a:ext>
            </a:extLst>
          </p:cNvPr>
          <p:cNvSpPr txBox="1"/>
          <p:nvPr/>
        </p:nvSpPr>
        <p:spPr>
          <a:xfrm>
            <a:off x="7573327" y="3815719"/>
            <a:ext cx="2139044" cy="458908"/>
          </a:xfrm>
          <a:prstGeom prst="rect">
            <a:avLst/>
          </a:prstGeom>
          <a:noFill/>
        </p:spPr>
        <p:txBody>
          <a:bodyPr wrap="square">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主要贡献与创新</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a:spLocks noChangeArrowheads="1"/>
          </p:cNvSpPr>
          <p:nvPr/>
        </p:nvSpPr>
        <p:spPr bwMode="auto">
          <a:xfrm>
            <a:off x="2719417" y="2278570"/>
            <a:ext cx="8460430" cy="2217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indent="457200">
              <a:lnSpc>
                <a:spcPct val="130000"/>
              </a:lnSpc>
            </a:pPr>
            <a:r>
              <a:rPr lang="zh-CN" altLang="en-US" dirty="0">
                <a:solidFill>
                  <a:sysClr val="windowText" lastClr="000000"/>
                </a:solidFill>
                <a:latin typeface="微软雅黑" panose="020B0503020204020204" pitchFamily="34" charset="-122"/>
                <a:ea typeface="微软雅黑" panose="020B0503020204020204" pitchFamily="34" charset="-122"/>
              </a:rPr>
              <a:t>共享空间是指在没有强制交通规则的情况下，行人、骑自行车的人和车辆都存在的城市区域，这种方式可以鼓励低机动交通，创造一个更容易进入、更安全、更具社会性的城市空间。</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a:lnSpc>
                <a:spcPct val="130000"/>
              </a:lnSpc>
            </a:pPr>
            <a:r>
              <a:rPr lang="zh-CN" altLang="en-US" dirty="0">
                <a:solidFill>
                  <a:sysClr val="windowText" lastClr="000000"/>
                </a:solidFill>
                <a:latin typeface="微软雅黑" panose="020B0503020204020204" pitchFamily="34" charset="-122"/>
                <a:ea typeface="微软雅黑" panose="020B0503020204020204" pitchFamily="34" charset="-122"/>
              </a:rPr>
              <a:t>随着自动驾驶汽车的快速发展，预计在不久的将来，更多的自动驾驶汽车将被用于城市道路，增加其与行人互动的机会。因此，有必要了解行人与自动驾驶汽车之间的相互作用，以确保行人的安全以及自动驾驶汽车的有效运行。</a:t>
            </a:r>
            <a:endParaRPr lang="en-US" altLang="zh-CN" dirty="0">
              <a:solidFill>
                <a:srgbClr val="FF0000"/>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2210764" y="520172"/>
            <a:ext cx="2031325" cy="646331"/>
          </a:xfrm>
          <a:prstGeom prst="rect">
            <a:avLst/>
          </a:prstGeom>
          <a:noFill/>
        </p:spPr>
        <p:txBody>
          <a:bodyPr wrap="none" rtlCol="0">
            <a:spAutoFit/>
          </a:bodyPr>
          <a:lstStyle/>
          <a:p>
            <a:r>
              <a:rPr lang="zh-CN" altLang="en-US" sz="3600" dirty="0">
                <a:latin typeface="黑体" panose="02010609060101010101" charset="-122"/>
                <a:ea typeface="黑体" panose="02010609060101010101" charset="-122"/>
              </a:rPr>
              <a:t>研究</a:t>
            </a:r>
            <a:r>
              <a:rPr lang="zh-CN" altLang="en-US" sz="3600" b="0" dirty="0">
                <a:latin typeface="黑体" panose="02010609060101010101" charset="-122"/>
                <a:ea typeface="黑体" panose="02010609060101010101" charset="-122"/>
              </a:rPr>
              <a:t>背景</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2375569" y="2240662"/>
            <a:ext cx="8783782" cy="2764924"/>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现有的研究调查了行人与</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的互动，重点各不相同，包括外部人机界面（</a:t>
            </a:r>
            <a:r>
              <a:rPr lang="en-US" altLang="zh-CN" dirty="0" err="1">
                <a:solidFill>
                  <a:sysClr val="windowText" lastClr="000000"/>
                </a:solidFill>
                <a:latin typeface="微软雅黑" panose="020B0503020204020204" pitchFamily="34" charset="-122"/>
                <a:ea typeface="微软雅黑" panose="020B0503020204020204" pitchFamily="34" charset="-122"/>
              </a:rPr>
              <a:t>eHMI</a:t>
            </a:r>
            <a:r>
              <a:rPr lang="zh-CN" altLang="en-US" dirty="0">
                <a:solidFill>
                  <a:sysClr val="windowText" lastClr="000000"/>
                </a:solidFill>
                <a:latin typeface="微软雅黑" panose="020B0503020204020204" pitchFamily="34" charset="-122"/>
                <a:ea typeface="微软雅黑" panose="020B0503020204020204" pitchFamily="34" charset="-122"/>
              </a:rPr>
              <a:t>）的影响、</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的驾驶风格和道路条件等。由于安全、道德和经济方面的限制，研究行人和</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之间的相互作用具有挑战性。</a:t>
            </a:r>
            <a:endParaRPr lang="en-US" altLang="zh-CN" dirty="0">
              <a:solidFill>
                <a:sysClr val="windowText" lastClr="000000"/>
              </a:solidFill>
              <a:latin typeface="微软雅黑" panose="020B0503020204020204" pitchFamily="34" charset="-122"/>
              <a:ea typeface="微软雅黑" panose="020B0503020204020204" pitchFamily="34" charset="-122"/>
            </a:endParaRPr>
          </a:p>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虚拟现实（</a:t>
            </a:r>
            <a:r>
              <a:rPr lang="en-US" altLang="zh-CN" dirty="0">
                <a:solidFill>
                  <a:sysClr val="windowText" lastClr="000000"/>
                </a:solidFill>
                <a:latin typeface="微软雅黑" panose="020B0503020204020204" pitchFamily="34" charset="-122"/>
                <a:ea typeface="微软雅黑" panose="020B0503020204020204" pitchFamily="34" charset="-122"/>
              </a:rPr>
              <a:t>VR</a:t>
            </a:r>
            <a:r>
              <a:rPr lang="zh-CN" altLang="en-US" dirty="0">
                <a:solidFill>
                  <a:sysClr val="windowText" lastClr="000000"/>
                </a:solidFill>
                <a:latin typeface="微软雅黑" panose="020B0503020204020204" pitchFamily="34" charset="-122"/>
                <a:ea typeface="微软雅黑" panose="020B0503020204020204" pitchFamily="34" charset="-122"/>
              </a:rPr>
              <a:t>）可以在更安全的环境中研究行人</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交互，且具有高度的实验可控制性、修改交通场景的灵活性、收集数据的高准确性和可接受的生态有效性。然而，现有的很多研究只关注</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前方的单个人行横道，从而简化了行人与</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的互动，现实生活中，交叉情况会更加复杂。</a:t>
            </a:r>
            <a:endParaRPr lang="zh-CN" altLang="en-US" dirty="0">
              <a:solidFill>
                <a:sysClr val="windowText" lastClr="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9" name="文本框 48"/>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研究综述</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文本框 53"/>
          <p:cNvSpPr txBox="1"/>
          <p:nvPr/>
        </p:nvSpPr>
        <p:spPr>
          <a:xfrm>
            <a:off x="2210764" y="520172"/>
            <a:ext cx="2492990"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贡献与创新</a:t>
            </a:r>
          </a:p>
        </p:txBody>
      </p:sp>
      <p:sp>
        <p:nvSpPr>
          <p:cNvPr id="2" name="文本框 1">
            <a:extLst>
              <a:ext uri="{FF2B5EF4-FFF2-40B4-BE49-F238E27FC236}">
                <a16:creationId xmlns:a16="http://schemas.microsoft.com/office/drawing/2014/main" id="{21360410-541D-551B-B323-F8B6586DC589}"/>
              </a:ext>
            </a:extLst>
          </p:cNvPr>
          <p:cNvSpPr txBox="1"/>
          <p:nvPr/>
        </p:nvSpPr>
        <p:spPr>
          <a:xfrm>
            <a:off x="2210764" y="2434561"/>
            <a:ext cx="8911326" cy="1988878"/>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目前为止，</a:t>
            </a:r>
            <a:r>
              <a:rPr lang="zh-CN" altLang="en-US" dirty="0">
                <a:solidFill>
                  <a:srgbClr val="FF0000"/>
                </a:solidFill>
                <a:latin typeface="微软雅黑" panose="020B0503020204020204" pitchFamily="34" charset="-122"/>
                <a:ea typeface="微软雅黑" panose="020B0503020204020204" pitchFamily="34" charset="-122"/>
              </a:rPr>
              <a:t>对共享空间中多个行人专用区和</a:t>
            </a:r>
            <a:r>
              <a:rPr lang="en-US" altLang="zh-CN" dirty="0">
                <a:solidFill>
                  <a:srgbClr val="FF0000"/>
                </a:solidFill>
                <a:latin typeface="微软雅黑" panose="020B0503020204020204" pitchFamily="34" charset="-122"/>
                <a:ea typeface="微软雅黑" panose="020B0503020204020204" pitchFamily="34" charset="-122"/>
              </a:rPr>
              <a:t>AV</a:t>
            </a:r>
            <a:r>
              <a:rPr lang="zh-CN" altLang="en-US" dirty="0">
                <a:solidFill>
                  <a:srgbClr val="FF0000"/>
                </a:solidFill>
                <a:latin typeface="微软雅黑" panose="020B0503020204020204" pitchFamily="34" charset="-122"/>
                <a:ea typeface="微软雅黑" panose="020B0503020204020204" pitchFamily="34" charset="-122"/>
              </a:rPr>
              <a:t>之间的相互作用没有太多研究</a:t>
            </a:r>
            <a:r>
              <a:rPr lang="zh-CN" altLang="en-US" dirty="0">
                <a:solidFill>
                  <a:sysClr val="windowText" lastClr="000000"/>
                </a:solidFill>
                <a:latin typeface="微软雅黑" panose="020B0503020204020204" pitchFamily="34" charset="-122"/>
                <a:ea typeface="微软雅黑" panose="020B0503020204020204" pitchFamily="34" charset="-122"/>
              </a:rPr>
              <a:t>，为了填补这一研究空白，本文</a:t>
            </a:r>
            <a:r>
              <a:rPr lang="zh-CN" altLang="en-US" dirty="0">
                <a:solidFill>
                  <a:srgbClr val="FF0000"/>
                </a:solidFill>
                <a:latin typeface="微软雅黑" panose="020B0503020204020204" pitchFamily="34" charset="-122"/>
                <a:ea typeface="微软雅黑" panose="020B0503020204020204" pitchFamily="34" charset="-122"/>
              </a:rPr>
              <a:t>通过研究共享空间中多个行人和</a:t>
            </a:r>
            <a:r>
              <a:rPr lang="en-US" altLang="zh-CN" dirty="0">
                <a:solidFill>
                  <a:srgbClr val="FF0000"/>
                </a:solidFill>
                <a:latin typeface="微软雅黑" panose="020B0503020204020204" pitchFamily="34" charset="-122"/>
                <a:ea typeface="微软雅黑" panose="020B0503020204020204" pitchFamily="34" charset="-122"/>
              </a:rPr>
              <a:t>AV</a:t>
            </a:r>
            <a:r>
              <a:rPr lang="zh-CN" altLang="en-US" dirty="0">
                <a:solidFill>
                  <a:srgbClr val="FF0000"/>
                </a:solidFill>
                <a:latin typeface="微软雅黑" panose="020B0503020204020204" pitchFamily="34" charset="-122"/>
                <a:ea typeface="微软雅黑" panose="020B0503020204020204" pitchFamily="34" charset="-122"/>
              </a:rPr>
              <a:t>之间的相互作用</a:t>
            </a:r>
            <a:r>
              <a:rPr lang="zh-CN" altLang="en-US" dirty="0">
                <a:solidFill>
                  <a:sysClr val="windowText" lastClr="000000"/>
                </a:solidFill>
                <a:latin typeface="微软雅黑" panose="020B0503020204020204" pitchFamily="34" charset="-122"/>
                <a:ea typeface="微软雅黑" panose="020B0503020204020204" pitchFamily="34" charset="-122"/>
              </a:rPr>
              <a:t>，为研究工作做出了新的贡献；其次，本文分析了各种</a:t>
            </a:r>
            <a:r>
              <a:rPr lang="zh-CN" altLang="en-US" dirty="0">
                <a:solidFill>
                  <a:srgbClr val="FF0000"/>
                </a:solidFill>
                <a:latin typeface="微软雅黑" panose="020B0503020204020204" pitchFamily="34" charset="-122"/>
                <a:ea typeface="微软雅黑" panose="020B0503020204020204" pitchFamily="34" charset="-122"/>
              </a:rPr>
              <a:t>行为测量</a:t>
            </a:r>
            <a:r>
              <a:rPr lang="zh-CN" altLang="en-US" dirty="0">
                <a:solidFill>
                  <a:sysClr val="windowText" lastClr="000000"/>
                </a:solidFill>
                <a:latin typeface="微软雅黑" panose="020B0503020204020204" pitchFamily="34" charset="-122"/>
                <a:ea typeface="微软雅黑" panose="020B0503020204020204" pitchFamily="34" charset="-122"/>
              </a:rPr>
              <a:t>，以提供</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行人互动的整体视角；第三，本研究展示了</a:t>
            </a:r>
            <a:r>
              <a:rPr lang="zh-CN" altLang="en-US" dirty="0">
                <a:solidFill>
                  <a:srgbClr val="FF0000"/>
                </a:solidFill>
                <a:latin typeface="微软雅黑" panose="020B0503020204020204" pitchFamily="34" charset="-122"/>
                <a:ea typeface="微软雅黑" panose="020B0503020204020204" pitchFamily="34" charset="-122"/>
              </a:rPr>
              <a:t>将多个道路使用者与沉浸式</a:t>
            </a:r>
            <a:r>
              <a:rPr lang="en-US" altLang="zh-CN" dirty="0">
                <a:solidFill>
                  <a:srgbClr val="FF0000"/>
                </a:solidFill>
                <a:latin typeface="微软雅黑" panose="020B0503020204020204" pitchFamily="34" charset="-122"/>
                <a:ea typeface="微软雅黑" panose="020B0503020204020204" pitchFamily="34" charset="-122"/>
              </a:rPr>
              <a:t>VR</a:t>
            </a:r>
            <a:r>
              <a:rPr lang="zh-CN" altLang="en-US" dirty="0">
                <a:solidFill>
                  <a:srgbClr val="FF0000"/>
                </a:solidFill>
                <a:latin typeface="微软雅黑" panose="020B0503020204020204" pitchFamily="34" charset="-122"/>
                <a:ea typeface="微软雅黑" panose="020B0503020204020204" pitchFamily="34" charset="-122"/>
              </a:rPr>
              <a:t>环境结合起来</a:t>
            </a:r>
            <a:r>
              <a:rPr lang="zh-CN" altLang="en-US" dirty="0">
                <a:solidFill>
                  <a:sysClr val="windowText" lastClr="000000"/>
                </a:solidFill>
                <a:latin typeface="微软雅黑" panose="020B0503020204020204" pitchFamily="34" charset="-122"/>
                <a:ea typeface="微软雅黑" panose="020B0503020204020204" pitchFamily="34" charset="-122"/>
              </a:rPr>
              <a:t>，以检查他们在更复杂的交通场景中的互动的可行性。</a:t>
            </a:r>
            <a:endParaRPr lang="zh-CN" altLang="en-US" dirty="0">
              <a:solidFill>
                <a:sysClr val="windowText" lastClr="000000"/>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accent1">
              <a:lumMod val="75000"/>
            </a:schemeClr>
          </a:bgClr>
        </a:pattFill>
        <a:effectLst/>
      </p:bgPr>
    </p:bg>
    <p:spTree>
      <p:nvGrpSpPr>
        <p:cNvPr id="1" name=""/>
        <p:cNvGrpSpPr/>
        <p:nvPr/>
      </p:nvGrpSpPr>
      <p:grpSpPr>
        <a:xfrm>
          <a:off x="0" y="0"/>
          <a:ext cx="0" cy="0"/>
          <a:chOff x="0" y="0"/>
          <a:chExt cx="0" cy="0"/>
        </a:xfrm>
      </p:grpSpPr>
      <p:sp>
        <p:nvSpPr>
          <p:cNvPr id="6" name="矩形 5"/>
          <p:cNvSpPr/>
          <p:nvPr/>
        </p:nvSpPr>
        <p:spPr>
          <a:xfrm>
            <a:off x="4103753" y="2982389"/>
            <a:ext cx="4241084" cy="769441"/>
          </a:xfrm>
          <a:prstGeom prst="rect">
            <a:avLst/>
          </a:prstGeom>
        </p:spPr>
        <p:txBody>
          <a:bodyPr wrap="square">
            <a:spAutoFit/>
          </a:bodyPr>
          <a:lstStyle/>
          <a:p>
            <a:pPr algn="ctr">
              <a:defRPr/>
            </a:pPr>
            <a:r>
              <a:rPr lang="zh-CN" altLang="en-US" sz="4400" kern="100" dirty="0">
                <a:solidFill>
                  <a:schemeClr val="bg1"/>
                </a:solidFill>
                <a:latin typeface="方正兰亭细黑_GBK" pitchFamily="2" charset="-122"/>
                <a:ea typeface="方正兰亭细黑_GBK" pitchFamily="2" charset="-122"/>
                <a:cs typeface="Times New Roman" panose="02020603050405020304" pitchFamily="18" charset="0"/>
              </a:rPr>
              <a:t>研究方法</a:t>
            </a:r>
            <a:endParaRPr lang="zh-CN" altLang="zh-CN" sz="4400" kern="100" dirty="0">
              <a:solidFill>
                <a:schemeClr val="bg1"/>
              </a:solidFill>
              <a:latin typeface="方正兰亭细黑_GBK" pitchFamily="2" charset="-122"/>
              <a:ea typeface="方正兰亭细黑_GBK" pitchFamily="2" charset="-122"/>
              <a:cs typeface="Times New Roman" panose="02020603050405020304" pitchFamily="18" charset="0"/>
            </a:endParaRPr>
          </a:p>
        </p:txBody>
      </p:sp>
      <p:sp>
        <p:nvSpPr>
          <p:cNvPr id="8" name="文本框 7"/>
          <p:cNvSpPr txBox="1"/>
          <p:nvPr/>
        </p:nvSpPr>
        <p:spPr>
          <a:xfrm>
            <a:off x="3504104" y="3957161"/>
            <a:ext cx="1474296" cy="458908"/>
          </a:xfrm>
          <a:prstGeom prst="rect">
            <a:avLst/>
          </a:prstGeom>
          <a:noFill/>
        </p:spPr>
        <p:txBody>
          <a:bodyPr wrap="square" rtlCol="0" anchor="t">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研究思路</a:t>
            </a:r>
            <a:endParaRPr lang="en-US" altLang="zh-CN" dirty="0">
              <a:solidFill>
                <a:schemeClr val="bg1"/>
              </a:solidFill>
              <a:latin typeface="方正兰亭细黑_GBK" pitchFamily="2" charset="-122"/>
              <a:ea typeface="方正兰亭细黑_GBK" pitchFamily="2" charset="-122"/>
            </a:endParaRPr>
          </a:p>
        </p:txBody>
      </p:sp>
      <p:cxnSp>
        <p:nvCxnSpPr>
          <p:cNvPr id="11" name="直接连接符 10"/>
          <p:cNvCxnSpPr/>
          <p:nvPr/>
        </p:nvCxnSpPr>
        <p:spPr>
          <a:xfrm>
            <a:off x="4100295" y="3854495"/>
            <a:ext cx="424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5434135" y="1315452"/>
            <a:ext cx="1580321" cy="1580321"/>
            <a:chOff x="5434135" y="1315452"/>
            <a:chExt cx="1580321" cy="1580321"/>
          </a:xfrm>
        </p:grpSpPr>
        <p:sp>
          <p:nvSpPr>
            <p:cNvPr id="2" name="椭圆 1"/>
            <p:cNvSpPr/>
            <p:nvPr/>
          </p:nvSpPr>
          <p:spPr>
            <a:xfrm>
              <a:off x="5434135" y="1315452"/>
              <a:ext cx="1580321" cy="1580321"/>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ysClr val="windowText" lastClr="000000"/>
                </a:solidFill>
              </a:endParaRPr>
            </a:p>
          </p:txBody>
        </p:sp>
        <p:sp>
          <p:nvSpPr>
            <p:cNvPr id="12" name="Freeform 7"/>
            <p:cNvSpPr>
              <a:spLocks noEditPoints="1"/>
            </p:cNvSpPr>
            <p:nvPr/>
          </p:nvSpPr>
          <p:spPr bwMode="auto">
            <a:xfrm>
              <a:off x="5684045" y="1658520"/>
              <a:ext cx="1080500" cy="885447"/>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vert="horz" wrap="square" lIns="91440" tIns="45720" rIns="91440" bIns="45720" numCol="1" anchor="t" anchorCtr="0" compatLnSpc="1"/>
            <a:lstStyle/>
            <a:p>
              <a:endParaRPr lang="zh-CN" altLang="en-US" sz="2400"/>
            </a:p>
          </p:txBody>
        </p:sp>
      </p:grpSp>
      <p:sp>
        <p:nvSpPr>
          <p:cNvPr id="4" name="文本框 3">
            <a:extLst>
              <a:ext uri="{FF2B5EF4-FFF2-40B4-BE49-F238E27FC236}">
                <a16:creationId xmlns:a16="http://schemas.microsoft.com/office/drawing/2014/main" id="{20821E81-84C5-CF31-5BEC-2A5389301E7D}"/>
              </a:ext>
            </a:extLst>
          </p:cNvPr>
          <p:cNvSpPr txBox="1"/>
          <p:nvPr/>
        </p:nvSpPr>
        <p:spPr>
          <a:xfrm>
            <a:off x="5278020" y="3989710"/>
            <a:ext cx="1505527" cy="458908"/>
          </a:xfrm>
          <a:prstGeom prst="rect">
            <a:avLst/>
          </a:prstGeom>
          <a:noFill/>
        </p:spPr>
        <p:txBody>
          <a:bodyPr wrap="square" anchor="t">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研究方案</a:t>
            </a:r>
            <a:endParaRPr lang="en-US" altLang="zh-CN" dirty="0">
              <a:solidFill>
                <a:schemeClr val="bg1"/>
              </a:solidFill>
              <a:latin typeface="方正兰亭细黑_GBK" pitchFamily="2" charset="-122"/>
              <a:ea typeface="方正兰亭细黑_GBK" pitchFamily="2" charset="-122"/>
            </a:endParaRPr>
          </a:p>
        </p:txBody>
      </p:sp>
      <p:sp>
        <p:nvSpPr>
          <p:cNvPr id="7" name="文本框 6">
            <a:extLst>
              <a:ext uri="{FF2B5EF4-FFF2-40B4-BE49-F238E27FC236}">
                <a16:creationId xmlns:a16="http://schemas.microsoft.com/office/drawing/2014/main" id="{4BEC0694-D92A-DE35-30EB-5A51B877EBAA}"/>
              </a:ext>
            </a:extLst>
          </p:cNvPr>
          <p:cNvSpPr txBox="1"/>
          <p:nvPr/>
        </p:nvSpPr>
        <p:spPr>
          <a:xfrm>
            <a:off x="7130473" y="3989710"/>
            <a:ext cx="2225963" cy="458908"/>
          </a:xfrm>
          <a:prstGeom prst="rect">
            <a:avLst/>
          </a:prstGeom>
          <a:noFill/>
        </p:spPr>
        <p:txBody>
          <a:bodyPr wrap="square" anchor="t">
            <a:spAutoFit/>
          </a:bodyPr>
          <a:lstStyle/>
          <a:p>
            <a:pPr marL="285750" indent="-285750">
              <a:lnSpc>
                <a:spcPct val="150000"/>
              </a:lnSpc>
              <a:buFont typeface="Wingdings" panose="05000000000000000000" pitchFamily="2" charset="2"/>
              <a:buChar char="ü"/>
            </a:pPr>
            <a:r>
              <a:rPr lang="zh-CN" altLang="en-US" dirty="0">
                <a:solidFill>
                  <a:schemeClr val="bg1"/>
                </a:solidFill>
                <a:latin typeface="方正兰亭细黑_GBK" pitchFamily="2" charset="-122"/>
                <a:ea typeface="方正兰亭细黑_GBK" pitchFamily="2" charset="-122"/>
              </a:rPr>
              <a:t>研究可行性分析</a:t>
            </a:r>
            <a:endParaRPr lang="en-US" altLang="zh-CN" dirty="0">
              <a:solidFill>
                <a:schemeClr val="bg1"/>
              </a:solidFill>
              <a:latin typeface="方正兰亭细黑_GBK" pitchFamily="2" charset="-122"/>
              <a:ea typeface="方正兰亭细黑_GBK"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文本框 50"/>
          <p:cNvSpPr txBox="1"/>
          <p:nvPr/>
        </p:nvSpPr>
        <p:spPr>
          <a:xfrm>
            <a:off x="2210764" y="520172"/>
            <a:ext cx="2031325" cy="646331"/>
          </a:xfrm>
          <a:prstGeom prst="rect">
            <a:avLst/>
          </a:prstGeom>
          <a:noFill/>
        </p:spPr>
        <p:txBody>
          <a:bodyPr wrap="none" rtlCol="0">
            <a:spAutoFit/>
          </a:bodyPr>
          <a:lstStyle/>
          <a:p>
            <a:r>
              <a:rPr lang="zh-CN" altLang="en-US" sz="3600" b="0" dirty="0">
                <a:latin typeface="黑体" panose="02010609060101010101" charset="-122"/>
                <a:ea typeface="黑体" panose="02010609060101010101" charset="-122"/>
              </a:rPr>
              <a:t>研究思路</a:t>
            </a:r>
          </a:p>
        </p:txBody>
      </p:sp>
      <p:sp>
        <p:nvSpPr>
          <p:cNvPr id="2" name="文本框 1">
            <a:extLst>
              <a:ext uri="{FF2B5EF4-FFF2-40B4-BE49-F238E27FC236}">
                <a16:creationId xmlns:a16="http://schemas.microsoft.com/office/drawing/2014/main" id="{A76B6C7E-E034-41D8-EFEA-972AAF7B2F37}"/>
              </a:ext>
            </a:extLst>
          </p:cNvPr>
          <p:cNvSpPr txBox="1"/>
          <p:nvPr/>
        </p:nvSpPr>
        <p:spPr>
          <a:xfrm>
            <a:off x="2210764" y="2434561"/>
            <a:ext cx="9354302" cy="1988878"/>
          </a:xfrm>
          <a:prstGeom prst="rect">
            <a:avLst/>
          </a:prstGeom>
          <a:noFill/>
        </p:spPr>
        <p:txBody>
          <a:bodyPr wrap="square" rtlCol="0">
            <a:spAutoFit/>
          </a:bodyPr>
          <a:lstStyle/>
          <a:p>
            <a:pPr indent="457200" defTabSz="683895">
              <a:lnSpc>
                <a:spcPct val="140000"/>
              </a:lnSpc>
            </a:pPr>
            <a:r>
              <a:rPr lang="zh-CN" altLang="en-US" dirty="0">
                <a:solidFill>
                  <a:sysClr val="windowText" lastClr="000000"/>
                </a:solidFill>
                <a:latin typeface="微软雅黑" panose="020B0503020204020204" pitchFamily="34" charset="-122"/>
                <a:ea typeface="微软雅黑" panose="020B0503020204020204" pitchFamily="34" charset="-122"/>
              </a:rPr>
              <a:t>以往文献表明，其他行人的行为是行人过街决策的一个重要因素。即使行人不一定是一个团体，他们也会受到其他人穿过马路的影响，从而修改他们的过街决定，且当交通情况的复杂性增加时，行人感知到更高的风险，行为会更加谨慎，因此，有必要研究与多个行人共享空间中的行人</a:t>
            </a:r>
            <a:r>
              <a:rPr lang="en-US" altLang="zh-CN" dirty="0">
                <a:solidFill>
                  <a:sysClr val="windowText" lastClr="000000"/>
                </a:solidFill>
                <a:latin typeface="微软雅黑" panose="020B0503020204020204" pitchFamily="34" charset="-122"/>
                <a:ea typeface="微软雅黑" panose="020B0503020204020204" pitchFamily="34" charset="-122"/>
              </a:rPr>
              <a:t>AV</a:t>
            </a:r>
            <a:r>
              <a:rPr lang="zh-CN" altLang="en-US" dirty="0">
                <a:solidFill>
                  <a:sysClr val="windowText" lastClr="000000"/>
                </a:solidFill>
                <a:latin typeface="微软雅黑" panose="020B0503020204020204" pitchFamily="34" charset="-122"/>
                <a:ea typeface="微软雅黑" panose="020B0503020204020204" pitchFamily="34" charset="-122"/>
              </a:rPr>
              <a:t>交互，旨在了解在这种交通环境中，人机界面、驾驶风格和道路类型对行人过街行为的影响。</a:t>
            </a:r>
            <a:endParaRPr lang="zh-CN" altLang="en-US" dirty="0">
              <a:solidFill>
                <a:sysClr val="windowText" lastClr="000000"/>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900d1f02-1100-4b6c-bd37-92dfe6f6b5eb"/>
  <p:tag name="COMMONDATA" val="eyJoZGlkIjoiNWU0MDk5NzRlMGY4MjI4MDdkNzdiOTlhMWUzZjE5NDgifQ=="/>
</p:tagLst>
</file>

<file path=ppt/theme/theme1.xml><?xml version="1.0" encoding="utf-8"?>
<a:theme xmlns:a="http://schemas.openxmlformats.org/drawingml/2006/main" name="Office 主题">
  <a:themeElements>
    <a:clrScheme name="达芬奇的左手">
      <a:dk1>
        <a:srgbClr val="000000"/>
      </a:dk1>
      <a:lt1>
        <a:srgbClr val="FFFFFF"/>
      </a:lt1>
      <a:dk2>
        <a:srgbClr val="44546A"/>
      </a:dk2>
      <a:lt2>
        <a:srgbClr val="E7E6E6"/>
      </a:lt2>
      <a:accent1>
        <a:srgbClr val="2A3D52"/>
      </a:accent1>
      <a:accent2>
        <a:srgbClr val="C4AF99"/>
      </a:accent2>
      <a:accent3>
        <a:srgbClr val="5B6C83"/>
      </a:accent3>
      <a:accent4>
        <a:srgbClr val="D7CCB8"/>
      </a:accent4>
      <a:accent5>
        <a:srgbClr val="38526E"/>
      </a:accent5>
      <a:accent6>
        <a:srgbClr val="BFBFBF"/>
      </a:accent6>
      <a:hlink>
        <a:srgbClr val="2A3D52"/>
      </a:hlink>
      <a:folHlink>
        <a:srgbClr val="C4AF99"/>
      </a:folHlink>
    </a:clrScheme>
    <a:fontScheme name="Lao UI">
      <a:majorFont>
        <a:latin typeface="Lao UI"/>
        <a:ea typeface="微软雅黑"/>
        <a:cs typeface=""/>
      </a:majorFont>
      <a:minorFont>
        <a:latin typeface="Lao U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2147</TotalTime>
  <Words>3675</Words>
  <Application>Microsoft Office PowerPoint</Application>
  <PresentationFormat>宽屏</PresentationFormat>
  <Paragraphs>175</Paragraphs>
  <Slides>36</Slides>
  <Notes>35</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36</vt:i4>
      </vt:variant>
    </vt:vector>
  </HeadingPairs>
  <TitlesOfParts>
    <vt:vector size="49" baseType="lpstr">
      <vt:lpstr>Arial Unicode MS</vt:lpstr>
      <vt:lpstr>PingFangSC-Regular</vt:lpstr>
      <vt:lpstr>方正大标宋简体</vt:lpstr>
      <vt:lpstr>方正兰亭细黑_GBK</vt:lpstr>
      <vt:lpstr>黑体</vt:lpstr>
      <vt:lpstr>微软雅黑</vt:lpstr>
      <vt:lpstr>Arial</vt:lpstr>
      <vt:lpstr>Calibri</vt:lpstr>
      <vt:lpstr>Cambria Math</vt:lpstr>
      <vt:lpstr>Impact</vt:lpstr>
      <vt:lpstr>Lao UI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毕业答辩类</dc:title>
  <dc:subject>RP</dc:subject>
  <dc:creator/>
  <cp:keywords>RP</cp:keywords>
  <dc:description>RP</dc:description>
  <cp:lastModifiedBy>泽漩 李</cp:lastModifiedBy>
  <cp:revision>38</cp:revision>
  <dcterms:created xsi:type="dcterms:W3CDTF">2018-03-09T08:38:00Z</dcterms:created>
  <dcterms:modified xsi:type="dcterms:W3CDTF">2023-12-25T11:48:05Z</dcterms:modified>
  <cp:category>RP</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2052-12.1.0.16120</vt:lpwstr>
  </property>
  <property fmtid="{D5CDD505-2E9C-101B-9397-08002B2CF9AE}" pid="3" name="ICV">
    <vt:lpwstr>F7BE868AC5EE45D882BF578F0F233D6C_13</vt:lpwstr>
  </property>
</Properties>
</file>

<file path=docProps/thumbnail.jpeg>
</file>